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4" r:id="rId3"/>
    <p:sldId id="297" r:id="rId4"/>
    <p:sldId id="296" r:id="rId5"/>
    <p:sldId id="259" r:id="rId6"/>
    <p:sldId id="260" r:id="rId7"/>
    <p:sldId id="258" r:id="rId8"/>
    <p:sldId id="335" r:id="rId9"/>
    <p:sldId id="336" r:id="rId10"/>
    <p:sldId id="265" r:id="rId11"/>
    <p:sldId id="266" r:id="rId12"/>
    <p:sldId id="267" r:id="rId13"/>
    <p:sldId id="271" r:id="rId14"/>
    <p:sldId id="272" r:id="rId15"/>
    <p:sldId id="273" r:id="rId16"/>
    <p:sldId id="347" r:id="rId17"/>
    <p:sldId id="354" r:id="rId18"/>
    <p:sldId id="300" r:id="rId19"/>
    <p:sldId id="301" r:id="rId20"/>
    <p:sldId id="302" r:id="rId21"/>
    <p:sldId id="305" r:id="rId22"/>
    <p:sldId id="348" r:id="rId23"/>
    <p:sldId id="352" r:id="rId24"/>
    <p:sldId id="306" r:id="rId25"/>
    <p:sldId id="344" r:id="rId26"/>
    <p:sldId id="330" r:id="rId27"/>
    <p:sldId id="343" r:id="rId28"/>
    <p:sldId id="353" r:id="rId29"/>
    <p:sldId id="337" r:id="rId30"/>
    <p:sldId id="310" r:id="rId31"/>
    <p:sldId id="313" r:id="rId32"/>
    <p:sldId id="338" r:id="rId33"/>
    <p:sldId id="339" r:id="rId34"/>
    <p:sldId id="342" r:id="rId35"/>
    <p:sldId id="341" r:id="rId36"/>
    <p:sldId id="311" r:id="rId37"/>
    <p:sldId id="316" r:id="rId38"/>
    <p:sldId id="346" r:id="rId39"/>
    <p:sldId id="349" r:id="rId4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3FC6C"/>
    <a:srgbClr val="CCFF33"/>
    <a:srgbClr val="E4FB71"/>
    <a:srgbClr val="DBFD31"/>
    <a:srgbClr val="99FF3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341" autoAdjust="0"/>
    <p:restoredTop sz="80355" autoAdjust="0"/>
  </p:normalViewPr>
  <p:slideViewPr>
    <p:cSldViewPr snapToGrid="0" snapToObjects="1">
      <p:cViewPr varScale="1">
        <p:scale>
          <a:sx n="96" d="100"/>
          <a:sy n="96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68038FB-F865-42AB-91FA-0EE51184EC05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9A80F10-AD8C-4A51-BF8C-8F40668DF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2357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54AF13B-7848-BF4E-9F3E-559881E00F30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F964A7-4745-224A-B963-F27F4D5B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173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964A7-4745-224A-B963-F27F4D5B2D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4599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964A7-4745-224A-B963-F27F4D5B2D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4284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D5847D-7740-4120-A8BC-6E88F1E16B50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4990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Includes:</a:t>
            </a:r>
          </a:p>
          <a:p>
            <a:pPr lv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en-US" dirty="0">
                <a:ea typeface="ＭＳ Ｐゴシック" pitchFamily="34" charset="-128"/>
              </a:rPr>
              <a:t> The Board of Trustees</a:t>
            </a:r>
          </a:p>
          <a:p>
            <a:pPr lv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en-US" dirty="0">
                <a:ea typeface="ＭＳ Ｐゴシック" pitchFamily="34" charset="-128"/>
              </a:rPr>
              <a:t> Any subcommittee or task force created by the Board with a </a:t>
            </a:r>
            <a:r>
              <a:rPr lang="en-US" u="sng" dirty="0">
                <a:ea typeface="ＭＳ Ｐゴシック" pitchFamily="34" charset="-128"/>
              </a:rPr>
              <a:t>majority of Board members serving on the group</a:t>
            </a:r>
          </a:p>
          <a:p>
            <a:pPr lv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en-US" dirty="0">
                <a:ea typeface="ＭＳ Ｐゴシック" pitchFamily="34" charset="-128"/>
              </a:rPr>
              <a:t> Any subcommittee or task force created by the Board which has defined, ongoing charge (either decision-making or advisory) OR has a regular meeting schedule set by the Board, regardless of Board membership</a:t>
            </a:r>
          </a:p>
          <a:p>
            <a:pPr lv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en-US" dirty="0">
                <a:ea typeface="ＭＳ Ｐゴシック" pitchFamily="34" charset="-128"/>
              </a:rPr>
              <a:t> Local academic senate and its sub and task committees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When a majority of the members gather to discuss business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Any meetings with other groups to discuss business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Can meet at social events like parties but cannot discuss business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D1A359-D22B-4278-ACFB-330A9DA6E4E6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6894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062E51-72B4-47F9-8274-BA6DA8425CF3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6902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Public posting must be where the public can view it 24 hours a day and be a set place.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Can have Special Meetings but must post 24 hours prior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Cannot have emergency meetings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Rules of order must stipulate if public comment is before or during agenda items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7FF1DE-3B0E-4218-8EBA-4FC25E1069AB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2597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Public posting must be where the public can view it 24 hours a day and be a set place.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Can have Special Meetings but must post 24 hours prior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Cannot have emergency meetings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Rules of order must stipulate if public comment is before or during agenda items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7FF1DE-3B0E-4218-8EBA-4FC25E1069AB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9845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Public posting must be where the public can view it 24 hours a day and be a set place.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Can have Special Meetings but must post 24 hours prior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Cannot have emergency meetings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Rules of order must stipulate if public comment is before or during agenda items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7FF1DE-3B0E-4218-8EBA-4FC25E1069AB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9845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141C3C-C041-47B9-AAAF-0C899D9594A5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6648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Prioritize items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Balance discussion and debate with decisions 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DE3301-AD4E-4CA3-BAD1-0128E9E2EBC9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4133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D101D9-B662-48F3-984D-23A8ED11A52F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092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964A7-4745-224A-B963-F27F4D5B2D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1828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Resolution or proposal format??</a:t>
            </a:r>
          </a:p>
          <a:p>
            <a:pPr defTabSz="966612">
              <a:spcBef>
                <a:spcPct val="0"/>
              </a:spcBef>
              <a:buFont typeface="Courier New" pitchFamily="49" charset="0"/>
              <a:buChar char="o"/>
            </a:pPr>
            <a:r>
              <a:rPr lang="en-US" dirty="0">
                <a:ea typeface="ＭＳ Ｐゴシック" pitchFamily="34" charset="-128"/>
              </a:rPr>
              <a:t> need for immediate action is found after the agenda is posted</a:t>
            </a:r>
          </a:p>
          <a:p>
            <a:pPr defTabSz="966612">
              <a:spcBef>
                <a:spcPct val="0"/>
              </a:spcBef>
              <a:buFont typeface="Courier New" pitchFamily="49" charset="0"/>
              <a:buChar char="o"/>
            </a:pPr>
            <a:r>
              <a:rPr lang="en-US" dirty="0">
                <a:ea typeface="ＭＳ Ｐゴシック" pitchFamily="34" charset="-128"/>
              </a:rPr>
              <a:t> a vote of two-thirds of members present if more than two-thirds of the total membership are present,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 	or a unanimous vote if less than two-thirds of the total membership is present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EBBD4F-7284-4F38-A7BE-832B7760731F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0861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3DD3EC-E268-45C3-B735-72FCB40F3C92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3654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Action can only be taken on what is already on the agenda;  there is an exception—if there is a need for immediate action, and there is a 2/3 vote of the members present if more than 2/3 of the members are present, or if the vote is unanimous if less than 2/3 of the total membership is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964A7-4745-224A-B963-F27F4D5B2D6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7372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3372CD-E647-405C-9B7D-08F91DD2F790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8989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33A603-2DE0-4FF0-A794-9ECA2B3B55B0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13239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Adopted by Strategic Plan Task Force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33A603-2DE0-4FF0-A794-9ECA2B3B55B0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266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Adopted by Strategic Plan Task Force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33A603-2DE0-4FF0-A794-9ECA2B3B55B0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286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964A7-4745-224A-B963-F27F4D5B2D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892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964A7-4745-224A-B963-F27F4D5B2D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375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964A7-4745-224A-B963-F27F4D5B2D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0171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964A7-4745-224A-B963-F27F4D5B2D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104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964A7-4745-224A-B963-F27F4D5B2D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2646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964A7-4745-224A-B963-F27F4D5B2D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2668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964A7-4745-224A-B963-F27F4D5B2D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493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47A9-4CA8-4943-A278-F3D7FE84A7F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E1F4-84A4-1C4F-B7CE-4803F050C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47A9-4CA8-4943-A278-F3D7FE84A7F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E1F4-84A4-1C4F-B7CE-4803F050C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47A9-4CA8-4943-A278-F3D7FE84A7F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E1F4-84A4-1C4F-B7CE-4803F050C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47A9-4CA8-4943-A278-F3D7FE84A7F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E1F4-84A4-1C4F-B7CE-4803F050C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47A9-4CA8-4943-A278-F3D7FE84A7F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E1F4-84A4-1C4F-B7CE-4803F050C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47A9-4CA8-4943-A278-F3D7FE84A7F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E1F4-84A4-1C4F-B7CE-4803F050C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47A9-4CA8-4943-A278-F3D7FE84A7F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E1F4-84A4-1C4F-B7CE-4803F050C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47A9-4CA8-4943-A278-F3D7FE84A7F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E1F4-84A4-1C4F-B7CE-4803F050C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47A9-4CA8-4943-A278-F3D7FE84A7F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E1F4-84A4-1C4F-B7CE-4803F050C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47A9-4CA8-4943-A278-F3D7FE84A7F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E1F4-84A4-1C4F-B7CE-4803F050C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47A9-4CA8-4943-A278-F3D7FE84A7F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E1F4-84A4-1C4F-B7CE-4803F050C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47A9-4CA8-4943-A278-F3D7FE84A7F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8E1F4-84A4-1C4F-B7CE-4803F050C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ertsrules.com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5803900"/>
            <a:ext cx="7920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Academic Senate Orientation – Fall </a:t>
            </a:r>
            <a:r>
              <a:rPr lang="en-US" sz="3600" dirty="0" smtClean="0"/>
              <a:t>2017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41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The “10 + 1”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2000" dirty="0">
                <a:ea typeface="ＭＳ Ｐゴシック" charset="-128"/>
                <a:cs typeface="ＭＳ Ｐゴシック" charset="-128"/>
              </a:rPr>
            </a:br>
            <a:r>
              <a:rPr lang="en-US" sz="2000" dirty="0"/>
              <a:t>Section </a:t>
            </a: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§</a:t>
            </a:r>
            <a:r>
              <a:rPr lang="en-US" sz="2000" dirty="0"/>
              <a:t>53200 (c)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2209010"/>
            <a:ext cx="8357935" cy="397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indent="-4635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000" dirty="0"/>
              <a:t>Curriculum, including establishing prerequisites</a:t>
            </a:r>
          </a:p>
          <a:p>
            <a:pPr marL="463550" indent="-4635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000" dirty="0"/>
              <a:t>Degree &amp; Certificate Requirements</a:t>
            </a:r>
          </a:p>
          <a:p>
            <a:pPr marL="463550" indent="-4635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000" dirty="0"/>
              <a:t>Grading Policies</a:t>
            </a:r>
          </a:p>
          <a:p>
            <a:pPr marL="463550" indent="-4635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000" dirty="0"/>
              <a:t>Educational Program Development</a:t>
            </a:r>
          </a:p>
          <a:p>
            <a:pPr marL="463550" indent="-4635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000" dirty="0"/>
              <a:t>Standards &amp; Polices regarding Student Preparation and Success</a:t>
            </a:r>
          </a:p>
        </p:txBody>
      </p:sp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41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The “10 + 1”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2000" dirty="0">
                <a:ea typeface="ＭＳ Ｐゴシック" charset="-128"/>
                <a:cs typeface="ＭＳ Ｐゴシック" charset="-128"/>
              </a:rPr>
            </a:br>
            <a:r>
              <a:rPr lang="en-US" sz="2000" dirty="0"/>
              <a:t>Section </a:t>
            </a: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§</a:t>
            </a:r>
            <a:r>
              <a:rPr lang="en-US" sz="2000" dirty="0"/>
              <a:t>53200 (c)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209010"/>
            <a:ext cx="8229600" cy="39723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514350">
              <a:spcBef>
                <a:spcPct val="0"/>
              </a:spcBef>
              <a:buFont typeface="+mj-lt"/>
              <a:buAutoNum type="arabicPeriod" startAt="6"/>
            </a:pPr>
            <a:r>
              <a:rPr lang="en-US" sz="3200" dirty="0"/>
              <a:t>College governance structures, as related to faculty roles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 startAt="6"/>
            </a:pPr>
            <a:r>
              <a:rPr lang="en-US" sz="3200" dirty="0"/>
              <a:t>Faculty roles and involvement in accreditation process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 startAt="6"/>
            </a:pPr>
            <a:r>
              <a:rPr lang="en-US" sz="3200" dirty="0"/>
              <a:t>Policies for faculty professional development activities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 startAt="6"/>
            </a:pPr>
            <a:r>
              <a:rPr lang="en-US" sz="3200" dirty="0"/>
              <a:t>Processes for program review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 startAt="6"/>
            </a:pPr>
            <a:r>
              <a:rPr lang="en-US" sz="3200" dirty="0"/>
              <a:t>Processes for institutional planning and budget development</a:t>
            </a:r>
          </a:p>
          <a:p>
            <a:pPr marL="342900" indent="-342900">
              <a:spcBef>
                <a:spcPct val="0"/>
              </a:spcBef>
              <a:buFont typeface="Arial"/>
              <a:buChar char="•"/>
            </a:pPr>
            <a:endParaRPr lang="en-US" sz="3200" dirty="0"/>
          </a:p>
        </p:txBody>
      </p:sp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41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The “+ 1”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2000" dirty="0">
                <a:ea typeface="ＭＳ Ｐゴシック" charset="-128"/>
                <a:cs typeface="ＭＳ Ｐゴシック" charset="-128"/>
              </a:rPr>
            </a:br>
            <a:r>
              <a:rPr lang="en-US" sz="2000" dirty="0"/>
              <a:t>Section </a:t>
            </a: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§</a:t>
            </a:r>
            <a:r>
              <a:rPr lang="en-US" sz="2000" dirty="0"/>
              <a:t>53200 (c)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209010"/>
            <a:ext cx="8229600" cy="397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2625" indent="-682625">
              <a:spcBef>
                <a:spcPct val="0"/>
              </a:spcBef>
              <a:tabLst>
                <a:tab pos="682625" algn="l"/>
              </a:tabLst>
            </a:pPr>
            <a:r>
              <a:rPr lang="en-US" sz="3200" dirty="0"/>
              <a:t>11.	Other academic and professional matters as mutually agreed upon.</a:t>
            </a:r>
            <a:endParaRPr lang="en-US" sz="3200" dirty="0">
              <a:ea typeface="ＭＳ Ｐゴシック" pitchFamily="1" charset="-128"/>
              <a:cs typeface="ＭＳ Ｐゴシック" pitchFamily="1" charset="-128"/>
            </a:endParaRPr>
          </a:p>
          <a:p>
            <a:pPr marL="342900" indent="-342900">
              <a:spcBef>
                <a:spcPct val="0"/>
              </a:spcBef>
            </a:pPr>
            <a:endParaRPr lang="en-US" sz="3200" dirty="0"/>
          </a:p>
        </p:txBody>
      </p:sp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41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Collegial Consultation – Defined</a:t>
            </a:r>
            <a:r>
              <a:rPr lang="en-US" sz="5400" dirty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6600" b="1" dirty="0"/>
              <a:t/>
            </a:r>
            <a:br>
              <a:rPr lang="en-US" sz="6600" b="1" dirty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19699" y="2063037"/>
            <a:ext cx="8698669" cy="39723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0"/>
              </a:spcBef>
            </a:pPr>
            <a:r>
              <a:rPr lang="en-US" sz="3200" i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Title 5 §53200 (d):</a:t>
            </a:r>
            <a:endParaRPr lang="en-US" sz="3200" dirty="0"/>
          </a:p>
          <a:p>
            <a:pPr marL="342900" indent="-342900">
              <a:spcBef>
                <a:spcPct val="0"/>
              </a:spcBef>
              <a:buFont typeface="Arial"/>
              <a:buChar char="•"/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...the district governing board shall develop policies on academic and professional matters through either or both of:</a:t>
            </a:r>
            <a:endParaRPr lang="en-US" sz="3200" dirty="0"/>
          </a:p>
          <a:p>
            <a:pPr lvl="1">
              <a:spcBef>
                <a:spcPct val="0"/>
              </a:spcBef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1. </a:t>
            </a:r>
            <a:r>
              <a:rPr lang="en-US" sz="3200" b="1" i="1" dirty="0">
                <a:ea typeface="ＭＳ Ｐゴシック" pitchFamily="1" charset="-128"/>
                <a:cs typeface="ＭＳ Ｐゴシック" pitchFamily="1" charset="-128"/>
              </a:rPr>
              <a:t>Rely primarily</a:t>
            </a: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 upon the advice &amp; judgment </a:t>
            </a:r>
            <a:br>
              <a:rPr lang="en-US" sz="3200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    of the Academic Senate</a:t>
            </a:r>
          </a:p>
          <a:p>
            <a:pPr marL="795338" lvl="1" indent="-338138">
              <a:spcBef>
                <a:spcPct val="0"/>
              </a:spcBef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2. Reach </a:t>
            </a:r>
            <a:r>
              <a:rPr lang="en-US" sz="3200" b="1" i="1" dirty="0">
                <a:ea typeface="ＭＳ Ｐゴシック" pitchFamily="1" charset="-128"/>
                <a:cs typeface="ＭＳ Ｐゴシック" pitchFamily="1" charset="-128"/>
              </a:rPr>
              <a:t>mutual agreement</a:t>
            </a: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 with the Academic Senate by written resolution, regulation, or policy</a:t>
            </a:r>
          </a:p>
        </p:txBody>
      </p:sp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41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Collegial Consultation – Defined</a:t>
            </a:r>
            <a:r>
              <a:rPr lang="en-US" sz="5400" dirty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6600" b="1" dirty="0"/>
              <a:t/>
            </a:r>
            <a:br>
              <a:rPr lang="en-US" sz="6600" b="1" dirty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039287"/>
            <a:ext cx="8229600" cy="39723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</a:rPr>
              <a:t>Section </a:t>
            </a:r>
            <a:r>
              <a:rPr lang="en-US" sz="3200" dirty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§53200 (d)(1)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When </a:t>
            </a:r>
            <a:r>
              <a:rPr lang="en-US" sz="3200" b="1" dirty="0">
                <a:ea typeface="ＭＳ Ｐゴシック" pitchFamily="1" charset="-128"/>
                <a:cs typeface="ＭＳ Ｐゴシック" pitchFamily="1" charset="-128"/>
              </a:rPr>
              <a:t>rely primarily</a:t>
            </a: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:</a:t>
            </a:r>
            <a:endParaRPr lang="en-US" sz="3200" dirty="0"/>
          </a:p>
          <a:p>
            <a:pPr marL="342900" indent="-342900">
              <a:spcBef>
                <a:spcPct val="0"/>
              </a:spcBef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 	The recommendations of the senate will normally be accepted…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3100" dirty="0">
                <a:ea typeface="ＭＳ Ｐゴシック" pitchFamily="1" charset="-128"/>
                <a:cs typeface="ＭＳ Ｐゴシック" pitchFamily="1" charset="-128"/>
              </a:rPr>
              <a:t>Only in </a:t>
            </a:r>
            <a:r>
              <a:rPr lang="en-US" sz="3100" dirty="0">
                <a:solidFill>
                  <a:srgbClr val="0070C0"/>
                </a:solidFill>
                <a:ea typeface="ＭＳ Ｐゴシック" pitchFamily="1" charset="-128"/>
                <a:cs typeface="ＭＳ Ｐゴシック" pitchFamily="1" charset="-128"/>
              </a:rPr>
              <a:t>exceptional circumstances and for compelling reasons</a:t>
            </a:r>
            <a:r>
              <a:rPr lang="en-US" sz="3100" dirty="0">
                <a:ea typeface="ＭＳ Ｐゴシック" pitchFamily="1" charset="-128"/>
                <a:cs typeface="ＭＳ Ｐゴシック" pitchFamily="1" charset="-128"/>
              </a:rPr>
              <a:t> will the recommendations not be accepted. </a:t>
            </a:r>
          </a:p>
          <a:p>
            <a:pPr marL="800100" lvl="1" indent="-342900">
              <a:spcBef>
                <a:spcPct val="0"/>
              </a:spcBef>
              <a:buFont typeface="Arial"/>
              <a:buChar char="•"/>
            </a:pPr>
            <a:r>
              <a:rPr lang="en-US" sz="3100" dirty="0">
                <a:ea typeface="ＭＳ Ｐゴシック" pitchFamily="1" charset="-128"/>
                <a:cs typeface="ＭＳ Ｐゴシック" pitchFamily="1" charset="-128"/>
              </a:rPr>
              <a:t>If a recommendation is not accepted, the governing board or its designee, upon request of the academic senate, shall promptly </a:t>
            </a:r>
            <a:r>
              <a:rPr lang="en-US" sz="3100" dirty="0">
                <a:solidFill>
                  <a:srgbClr val="0070C0"/>
                </a:solidFill>
                <a:ea typeface="ＭＳ Ｐゴシック" pitchFamily="1" charset="-128"/>
                <a:cs typeface="ＭＳ Ｐゴシック" pitchFamily="1" charset="-128"/>
              </a:rPr>
              <a:t>communicate its reasons in writing</a:t>
            </a:r>
            <a:r>
              <a:rPr lang="en-US" sz="3100" dirty="0">
                <a:ea typeface="ＭＳ Ｐゴシック" pitchFamily="1" charset="-128"/>
                <a:cs typeface="ＭＳ Ｐゴシック" pitchFamily="1" charset="-128"/>
              </a:rPr>
              <a:t> to the academic senate.</a:t>
            </a:r>
          </a:p>
        </p:txBody>
      </p:sp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41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Collegial Consultation – Defined</a:t>
            </a:r>
            <a:r>
              <a:rPr lang="en-US" sz="5400" dirty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6600" b="1" dirty="0"/>
              <a:t/>
            </a:r>
            <a:br>
              <a:rPr lang="en-US" sz="6600" b="1" dirty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019870"/>
            <a:ext cx="8229600" cy="4161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0"/>
              </a:spcBef>
            </a:pPr>
            <a:r>
              <a:rPr lang="en-US" sz="3200" dirty="0"/>
              <a:t>Section </a:t>
            </a: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§53200 (d)(1)</a:t>
            </a:r>
            <a:r>
              <a:rPr lang="en-US" sz="3200" dirty="0"/>
              <a:t>: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When </a:t>
            </a:r>
            <a:r>
              <a:rPr lang="en-US" sz="3200" b="1" i="1" dirty="0">
                <a:ea typeface="ＭＳ Ｐゴシック" pitchFamily="1" charset="-128"/>
                <a:cs typeface="ＭＳ Ｐゴシック" pitchFamily="1" charset="-128"/>
              </a:rPr>
              <a:t>mutually agree </a:t>
            </a:r>
            <a:r>
              <a:rPr lang="en-US" sz="2800" i="1" dirty="0">
                <a:ea typeface="ＭＳ Ｐゴシック" pitchFamily="1" charset="-128"/>
                <a:cs typeface="ＭＳ Ｐゴシック" pitchFamily="1" charset="-128"/>
              </a:rPr>
              <a:t>(and an agreement has not been reached)</a:t>
            </a: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:</a:t>
            </a:r>
            <a:endParaRPr lang="en-US" sz="3200" dirty="0"/>
          </a:p>
          <a:p>
            <a:pPr marL="800100" lvl="1" indent="-342900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ea typeface="ＭＳ Ｐゴシック" pitchFamily="1" charset="-128"/>
                <a:cs typeface="ＭＳ Ｐゴシック" pitchFamily="1" charset="-128"/>
              </a:rPr>
              <a:t>Existing policy shall remain in effect except in cases of legal liability or fiscal hardship.</a:t>
            </a:r>
          </a:p>
          <a:p>
            <a:pPr marL="800100" lvl="1" indent="-342900">
              <a:spcBef>
                <a:spcPct val="0"/>
              </a:spcBef>
              <a:buFont typeface="Arial"/>
              <a:buChar char="•"/>
            </a:pPr>
            <a:r>
              <a:rPr lang="en-US" sz="2800" dirty="0">
                <a:ea typeface="ＭＳ Ｐゴシック" pitchFamily="1" charset="-128"/>
                <a:cs typeface="ＭＳ Ｐゴシック" pitchFamily="1" charset="-128"/>
              </a:rPr>
              <a:t>Board may act, after a good faith effort to reach agreement, only for compelling legal, fiscal, or organizational reasons.</a:t>
            </a:r>
          </a:p>
          <a:p>
            <a:pPr marL="342900" indent="-342900">
              <a:spcBef>
                <a:spcPct val="0"/>
              </a:spcBef>
              <a:buFont typeface="Arial"/>
              <a:buChar char="•"/>
            </a:pPr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19200"/>
            <a:ext cx="8686800" cy="62324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The “10 + 1” Primacy</a:t>
            </a:r>
            <a:endParaRPr lang="en-US" sz="2000" b="1" dirty="0">
              <a:ea typeface="ＭＳ Ｐゴシック" pitchFamily="34" charset="-128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422237" y="1774208"/>
            <a:ext cx="8534400" cy="4433248"/>
          </a:xfrm>
        </p:spPr>
        <p:txBody>
          <a:bodyPr>
            <a:noAutofit/>
          </a:bodyPr>
          <a:lstStyle/>
          <a:p>
            <a:pPr marL="396875" indent="-396875">
              <a:buFontTx/>
              <a:buNone/>
              <a:tabLst>
                <a:tab pos="396875" algn="l"/>
              </a:tabLst>
            </a:pPr>
            <a:r>
              <a:rPr lang="en-US" sz="2200" dirty="0">
                <a:solidFill>
                  <a:srgbClr val="FF0000"/>
                </a:solidFill>
                <a:ea typeface="ＭＳ Ｐゴシック" pitchFamily="34" charset="-128"/>
              </a:rPr>
              <a:t>1.	Curriculum, including establishing prerequisites. </a:t>
            </a:r>
          </a:p>
          <a:p>
            <a:pPr marL="396875" indent="-396875">
              <a:buFontTx/>
              <a:buNone/>
              <a:tabLst>
                <a:tab pos="396875" algn="l"/>
              </a:tabLst>
            </a:pPr>
            <a:r>
              <a:rPr lang="en-US" sz="2200" dirty="0">
                <a:solidFill>
                  <a:srgbClr val="FF0000"/>
                </a:solidFill>
                <a:ea typeface="ＭＳ Ｐゴシック" pitchFamily="34" charset="-128"/>
              </a:rPr>
              <a:t>2. 	Degree and certificate requirements. </a:t>
            </a:r>
          </a:p>
          <a:p>
            <a:pPr marL="396875" indent="-396875">
              <a:buFontTx/>
              <a:buNone/>
              <a:tabLst>
                <a:tab pos="396875" algn="l"/>
              </a:tabLst>
            </a:pPr>
            <a:r>
              <a:rPr lang="en-US" sz="2200" dirty="0">
                <a:solidFill>
                  <a:srgbClr val="FF0000"/>
                </a:solidFill>
                <a:ea typeface="ＭＳ Ｐゴシック" pitchFamily="34" charset="-128"/>
              </a:rPr>
              <a:t>3.	Grading policies. </a:t>
            </a:r>
          </a:p>
          <a:p>
            <a:pPr marL="396875" indent="-396875">
              <a:buFontTx/>
              <a:buNone/>
              <a:tabLst>
                <a:tab pos="396875" algn="l"/>
              </a:tabLst>
            </a:pPr>
            <a:r>
              <a:rPr lang="en-US" sz="2200" dirty="0">
                <a:ea typeface="ＭＳ Ｐゴシック" pitchFamily="34" charset="-128"/>
              </a:rPr>
              <a:t>4.	Educational program development. </a:t>
            </a:r>
          </a:p>
          <a:p>
            <a:pPr marL="396875" indent="-396875">
              <a:buFontTx/>
              <a:buNone/>
              <a:tabLst>
                <a:tab pos="396875" algn="l"/>
              </a:tabLst>
            </a:pPr>
            <a:r>
              <a:rPr lang="en-US" sz="2200" dirty="0">
                <a:solidFill>
                  <a:srgbClr val="FF0000"/>
                </a:solidFill>
                <a:ea typeface="ＭＳ Ｐゴシック" pitchFamily="34" charset="-128"/>
              </a:rPr>
              <a:t>5.  	Standards or policies regarding student preparation and success. </a:t>
            </a:r>
          </a:p>
          <a:p>
            <a:pPr marL="396875" indent="-396875">
              <a:buFontTx/>
              <a:buNone/>
              <a:tabLst>
                <a:tab pos="396875" algn="l"/>
              </a:tabLst>
            </a:pPr>
            <a:r>
              <a:rPr lang="en-US" sz="2200" dirty="0">
                <a:ea typeface="ＭＳ Ｐゴシック" pitchFamily="34" charset="-128"/>
              </a:rPr>
              <a:t>6.	College governance structures, as related to faculty roles. </a:t>
            </a:r>
          </a:p>
          <a:p>
            <a:pPr marL="396875" indent="-396875">
              <a:buFontTx/>
              <a:buNone/>
              <a:tabLst>
                <a:tab pos="396875" algn="l"/>
              </a:tabLst>
            </a:pPr>
            <a:r>
              <a:rPr lang="en-US" sz="2200" dirty="0">
                <a:solidFill>
                  <a:srgbClr val="FF0000"/>
                </a:solidFill>
                <a:ea typeface="ＭＳ Ｐゴシック" pitchFamily="34" charset="-128"/>
              </a:rPr>
              <a:t>7.  	Faculty roles and involvement in accreditation processes</a:t>
            </a:r>
          </a:p>
          <a:p>
            <a:pPr marL="396875" indent="-396875">
              <a:buFontTx/>
              <a:buNone/>
              <a:tabLst>
                <a:tab pos="396875" algn="l"/>
              </a:tabLst>
            </a:pPr>
            <a:r>
              <a:rPr lang="en-US" sz="2200" dirty="0">
                <a:ea typeface="ＭＳ Ｐゴシック" pitchFamily="34" charset="-128"/>
              </a:rPr>
              <a:t>8.	Policies for faculty professional development activities. </a:t>
            </a:r>
          </a:p>
          <a:p>
            <a:pPr marL="396875" indent="-396875">
              <a:buFontTx/>
              <a:buNone/>
              <a:tabLst>
                <a:tab pos="396875" algn="l"/>
              </a:tabLst>
            </a:pPr>
            <a:r>
              <a:rPr lang="en-US" sz="2200" dirty="0">
                <a:ea typeface="ＭＳ Ｐゴシック" pitchFamily="34" charset="-128"/>
              </a:rPr>
              <a:t>9.	Processes for program review. </a:t>
            </a:r>
          </a:p>
          <a:p>
            <a:pPr marL="396875" indent="-396875">
              <a:buFontTx/>
              <a:buNone/>
              <a:tabLst>
                <a:tab pos="396875" algn="l"/>
              </a:tabLst>
            </a:pPr>
            <a:r>
              <a:rPr lang="en-US" sz="2200" dirty="0">
                <a:ea typeface="ＭＳ Ｐゴシック" pitchFamily="34" charset="-128"/>
              </a:rPr>
              <a:t>10.	Processes for institutional planning and budget development.</a:t>
            </a:r>
          </a:p>
          <a:p>
            <a:pPr marL="396875" indent="-396875">
              <a:buFontTx/>
              <a:buNone/>
              <a:tabLst>
                <a:tab pos="396875" algn="l"/>
              </a:tabLst>
            </a:pPr>
            <a:r>
              <a:rPr lang="en-US" sz="2200" dirty="0">
                <a:ea typeface="ＭＳ Ｐゴシック" pitchFamily="34" charset="-128"/>
              </a:rPr>
              <a:t>11.	Other academic and professional matters as mutually agreed upon.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4752" y="2306471"/>
            <a:ext cx="2721885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 + 1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 noGrp="1"/>
          </p:cNvSpPr>
          <p:nvPr/>
        </p:nvSpPr>
        <p:spPr bwMode="auto">
          <a:xfrm>
            <a:off x="6807200" y="6518466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9833" y="1309751"/>
            <a:ext cx="7791415" cy="4755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Curriculum </a:t>
            </a:r>
            <a:r>
              <a:rPr lang="en-US" dirty="0" smtClean="0"/>
              <a:t>Committee: Established by mutual agreement of administration and senate Title 5 §55002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Administrator </a:t>
            </a:r>
            <a:r>
              <a:rPr lang="en-US" dirty="0" smtClean="0"/>
              <a:t>Retreat Rights: Process agreed upon jointly; board to rely primarily upon the advice and judgment of the academic senate to determine that the administrator possesses minimum qualifications for employment as a faculty member Ed Code §</a:t>
            </a:r>
            <a:r>
              <a:rPr lang="en-US" dirty="0" smtClean="0"/>
              <a:t>87458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Equivalencies to Minimum Qualifications: Process, criteria and standards agreed upon jointly by board designee and academic senate Ed </a:t>
            </a:r>
            <a:r>
              <a:rPr lang="en-US" dirty="0" smtClean="0"/>
              <a:t>Code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§87359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Faculty </a:t>
            </a:r>
            <a:r>
              <a:rPr lang="en-US" dirty="0" smtClean="0"/>
              <a:t>Hiring: Criteria, policies and procedures shall be agreed upon jointly by board designee and academic senate</a:t>
            </a:r>
            <a:r>
              <a:rPr lang="en-US" dirty="0" smtClean="0"/>
              <a:t> 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Ed </a:t>
            </a:r>
            <a:r>
              <a:rPr lang="en-US" dirty="0" smtClean="0"/>
              <a:t>Code §87360 (policies and procedures pertaining to the hiring and evaluation of faculty, administration, and staff)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8962" y="502733"/>
            <a:ext cx="562198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Other Legal Provisions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638" y="171987"/>
            <a:ext cx="7672361" cy="581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199"/>
            <a:ext cx="9144000" cy="86890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The Brown Act!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62999" cy="3895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marL="2628900" indent="-2628900" eaLnBrk="1" fontAlgn="auto" hangingPunct="1">
              <a:spcAft>
                <a:spcPts val="1800"/>
              </a:spcAft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		COMMITMENT TO:	</a:t>
            </a:r>
          </a:p>
          <a:p>
            <a:pPr lvl="8">
              <a:spcAft>
                <a:spcPts val="1800"/>
              </a:spcAft>
              <a:buFontTx/>
              <a:buNone/>
              <a:defRPr/>
            </a:pPr>
            <a:r>
              <a:rPr lang="en-US" sz="2800" dirty="0"/>
              <a:t>Openness	</a:t>
            </a:r>
          </a:p>
          <a:p>
            <a:pPr lvl="8">
              <a:spcAft>
                <a:spcPts val="1800"/>
              </a:spcAft>
              <a:buFontTx/>
              <a:buNone/>
              <a:defRPr/>
            </a:pPr>
            <a:r>
              <a:rPr lang="en-US" sz="2800" dirty="0"/>
              <a:t>Transparency</a:t>
            </a:r>
          </a:p>
          <a:p>
            <a:pPr lvl="8">
              <a:spcAft>
                <a:spcPts val="1800"/>
              </a:spcAft>
              <a:buFontTx/>
              <a:buNone/>
              <a:defRPr/>
            </a:pPr>
            <a:r>
              <a:rPr lang="en-US" sz="2800" dirty="0"/>
              <a:t>Public Access to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pic>
        <p:nvPicPr>
          <p:cNvPr id="1026" name="Picture 2" descr="http://photos1.blogger.com/blogger/157/1112/320/RalphMBrow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691" y="2653895"/>
            <a:ext cx="2576399" cy="2859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The Brown Act!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1821" y="2060575"/>
            <a:ext cx="7466392" cy="3849688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Char char="•"/>
            </a:pPr>
            <a:endParaRPr lang="en-US" sz="3400" dirty="0">
              <a:effectLst>
                <a:outerShdw blurRad="38100" dist="38100" dir="2700000" algn="tl">
                  <a:srgbClr val="7C9BA5"/>
                </a:outerShdw>
              </a:effectLst>
              <a:ea typeface="ＭＳ Ｐゴシック" pitchFamily="34" charset="-128"/>
            </a:endParaRPr>
          </a:p>
          <a:p>
            <a:pPr marL="344488" indent="-344488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Applies to meetings of all legislative bodies (GC 54952)</a:t>
            </a:r>
          </a:p>
          <a:p>
            <a:pPr marL="344488" indent="-344488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34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Adopted in 1953</a:t>
            </a:r>
          </a:p>
          <a:p>
            <a:pPr marL="344488" indent="-344488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34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What is considered a meeting?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7C9BA5"/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77585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Roles and Responsibilities of Local Senates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153798"/>
            <a:ext cx="8229600" cy="397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7130" y="1995055"/>
            <a:ext cx="8591318" cy="3972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lvl="0" indent="-320040" defTabSz="91440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ＭＳ Ｐゴシック" pitchFamily="1" charset="-128"/>
              </a:rPr>
              <a:t>Familiarity with the statutory </a:t>
            </a:r>
            <a:r>
              <a:rPr lang="en-US" sz="2600" dirty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context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ＭＳ Ｐゴシック" pitchFamily="1" charset="-128"/>
              </a:rPr>
              <a:t> in which the senate </a:t>
            </a:r>
            <a:r>
              <a:rPr lang="en-US" sz="2600" dirty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operates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320040" lvl="0" indent="-320040" defTabSz="91440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600" dirty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Knowledge of local participatory/shared governance policies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320040" lvl="0" indent="-320040" defTabSz="91440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600" dirty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Advocating for faculty interest</a:t>
            </a: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320040" lvl="0" indent="-320040" defTabSz="91440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600" dirty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Maintaining effective relationships with other governance groups</a:t>
            </a:r>
          </a:p>
          <a:p>
            <a:pPr marL="320040" lvl="0" indent="-320040" defTabSz="91440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ＭＳ Ｐゴシック" pitchFamily="1" charset="-128"/>
              </a:rPr>
              <a:t>Developing senate </a:t>
            </a:r>
            <a:r>
              <a:rPr lang="en-US" sz="2600" dirty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participation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ＭＳ Ｐゴシック" pitchFamily="1" charset="-128"/>
              </a:rPr>
              <a:t>and leadership</a:t>
            </a:r>
          </a:p>
          <a:p>
            <a:pPr marL="320040" lvl="0" indent="-320040" defTabSz="91440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600" noProof="0" dirty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Fostering communication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1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15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Does the Brown Act Apply to Local Academic Senates?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971800"/>
            <a:ext cx="32766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658"/>
            <a:ext cx="9141659" cy="10111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Applying the Brown 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2"/>
            <a:ext cx="9144000" cy="12247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20738" y="2783128"/>
            <a:ext cx="7542212" cy="2143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7C9BA5"/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All meetings are open!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7C9BA5"/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Who’s “in charge” of the agenda?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7C9BA5"/>
                </a:outerShdw>
              </a:effectLst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7C9BA5"/>
                </a:outerShdw>
              </a:effectLst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9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658"/>
            <a:ext cx="9141659" cy="10111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Applying the Brown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245777"/>
            <a:ext cx="8002587" cy="389107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Agendas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Publically posted 72 hours prior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email 1 week before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Must Include: </a:t>
            </a: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6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Time &amp; Place</a:t>
            </a: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6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Public comments</a:t>
            </a:r>
          </a:p>
          <a:p>
            <a:pPr lvl="2" eaLnBrk="1" hangingPunct="1">
              <a:lnSpc>
                <a:spcPct val="80000"/>
              </a:lnSpc>
              <a:spcAft>
                <a:spcPts val="1800"/>
              </a:spcAft>
              <a:buFont typeface="Courier New" pitchFamily="49" charset="0"/>
              <a:buChar char="o"/>
            </a:pPr>
            <a:r>
              <a:rPr lang="en-US" sz="26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Action items with brief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2"/>
            <a:ext cx="9144000" cy="1224706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658"/>
            <a:ext cx="9141659" cy="10111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Applying the Brown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245777"/>
            <a:ext cx="8002587" cy="389107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Votes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All votes are public record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Individual Senator votes are recorded in minutes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2"/>
            <a:ext cx="9144000" cy="1224706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9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Rules of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39544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err="1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ByLaws</a:t>
            </a:r>
            <a:r>
              <a:rPr lang="en-US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: Robert’s Rules of Order, Revised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  <a:hlinkClick r:id="rId3"/>
              </a:rPr>
              <a:t>http://www.robertsrules.com/</a:t>
            </a:r>
            <a:endParaRPr lang="en-US" dirty="0">
              <a:effectLst>
                <a:outerShdw blurRad="38100" dist="38100" dir="2700000" algn="tl">
                  <a:srgbClr val="7C9BA5"/>
                </a:outerShdw>
              </a:effectLst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Can choose elements to use</a:t>
            </a:r>
          </a:p>
          <a:p>
            <a:pPr lvl="1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Parliamentarian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2139288"/>
            <a:ext cx="8002587" cy="298677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b="1" dirty="0">
                <a:ea typeface="ＭＳ Ｐゴシック" pitchFamily="34" charset="-128"/>
              </a:rPr>
              <a:t>President’s Role in Meetings</a:t>
            </a:r>
          </a:p>
          <a:p>
            <a:pPr lvl="1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>
                <a:ea typeface="ＭＳ Ｐゴシック" pitchFamily="34" charset="-128"/>
              </a:rPr>
              <a:t>Prioritize</a:t>
            </a:r>
          </a:p>
          <a:p>
            <a:pPr lvl="1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>
                <a:ea typeface="ＭＳ Ｐゴシック" pitchFamily="34" charset="-128"/>
              </a:rPr>
              <a:t>Balance discussion and debate with decisions</a:t>
            </a:r>
          </a:p>
          <a:p>
            <a:pPr lvl="1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>
                <a:ea typeface="ＭＳ Ｐゴシック" pitchFamily="34" charset="-128"/>
              </a:rPr>
              <a:t>Keep agenda moving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endParaRPr lang="en-US" sz="3900" dirty="0">
              <a:effectLst>
                <a:outerShdw blurRad="38100" dist="38100" dir="2700000" algn="tl">
                  <a:srgbClr val="7C9BA5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381000" y="6324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219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Senate Meeting Conduct (Robert’s Rules of Order)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Senate Meeting Conduct (Robert’s Rules of Order)</a:t>
            </a:r>
            <a:endParaRPr lang="en-US" sz="3200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>
          <a:xfrm>
            <a:off x="304800" y="2057399"/>
            <a:ext cx="8458200" cy="403195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meetings are run by the Senate President</a:t>
            </a:r>
          </a:p>
          <a:p>
            <a:r>
              <a:rPr lang="en-US" sz="2800" dirty="0"/>
              <a:t>The Senate President convenes and adjourns Senate meetings</a:t>
            </a:r>
          </a:p>
          <a:p>
            <a:r>
              <a:rPr lang="en-US" sz="2800" dirty="0"/>
              <a:t>One must be recognized by the President before speaking</a:t>
            </a:r>
          </a:p>
          <a:p>
            <a:pPr lvl="1"/>
            <a:r>
              <a:rPr lang="en-US" sz="2400" dirty="0"/>
              <a:t>Raise your hand and wait to be acknowledged by the President before speaking</a:t>
            </a:r>
          </a:p>
          <a:p>
            <a:pPr lvl="1"/>
            <a:r>
              <a:rPr lang="en-US" sz="2400" dirty="0"/>
              <a:t>When discussion or action items are presented, the President is responsible for governing the discussion of the item, therefore address questions to the President not the presenter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" y="1133475"/>
            <a:ext cx="866632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/>
              <a:t>Senate Meeting Conduct (Robert’s Rules of Order)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0" y="2276475"/>
            <a:ext cx="8018060" cy="38496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Agenda Changes?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>
                <a:ea typeface="ＭＳ Ｐゴシック" pitchFamily="34" charset="-128"/>
              </a:rPr>
              <a:t>Can change order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>
                <a:ea typeface="ＭＳ Ｐゴシック" pitchFamily="34" charset="-128"/>
              </a:rPr>
              <a:t>Cannot add items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>
                <a:ea typeface="ＭＳ Ｐゴシック" pitchFamily="34" charset="-128"/>
              </a:rPr>
              <a:t>Time limits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dirty="0">
              <a:effectLst>
                <a:outerShdw blurRad="38100" dist="38100" dir="2700000" algn="tl">
                  <a:srgbClr val="7C9BA5"/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9104" y="2276475"/>
            <a:ext cx="2489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682"/>
            <a:ext cx="9144000" cy="1224706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Senate Meeting Conduct (Robert’s Rules of Order)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5463" y="1989160"/>
            <a:ext cx="8599227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Agendas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dirty="0">
                <a:ea typeface="ＭＳ Ｐゴシック" pitchFamily="34" charset="-128"/>
              </a:rPr>
              <a:t>Open Forum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pitchFamily="34" charset="-128"/>
              </a:rPr>
              <a:t>Minutes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dirty="0">
                <a:ea typeface="ＭＳ Ｐゴシック" pitchFamily="34" charset="-128"/>
              </a:rPr>
              <a:t>Reports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pitchFamily="34" charset="-128"/>
              </a:rPr>
              <a:t>Action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dirty="0">
                <a:ea typeface="ＭＳ Ｐゴシック" pitchFamily="34" charset="-128"/>
              </a:rPr>
              <a:t>Discussion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sp>
        <p:nvSpPr>
          <p:cNvPr id="8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02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Senate Meeting Conduct (Robert’s Rules of Order)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057400"/>
            <a:ext cx="84582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The reports are information items only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Members are allowed to ask clarifying questions, but the reports are not intended for discussion, nor commentary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742950" lvl="1" indent="-28575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ea typeface="ＭＳ Ｐゴシック" pitchFamily="34" charset="-128"/>
              </a:rPr>
              <a:t>Senate members can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appeal to have an item from Reports put on a future agenda as a discussion item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8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0" y="1010798"/>
            <a:ext cx="9080440" cy="1143000"/>
          </a:xfrm>
        </p:spPr>
        <p:txBody>
          <a:bodyPr>
            <a:normAutofit/>
          </a:bodyPr>
          <a:lstStyle/>
          <a:p>
            <a:r>
              <a:rPr lang="en-US" dirty="0"/>
              <a:t>Some Questions to Consider?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153798"/>
            <a:ext cx="8229600" cy="397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2306198"/>
            <a:ext cx="8229600" cy="397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/>
              <a:t>Where does the Academic Senate Authority come from?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role of the Academic Senate?</a:t>
            </a:r>
            <a:endParaRPr lang="en-US" sz="3200" dirty="0"/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/>
              <a:t>What does the Academic Senate have authority over?</a:t>
            </a:r>
          </a:p>
        </p:txBody>
      </p:sp>
      <p:sp>
        <p:nvSpPr>
          <p:cNvPr id="10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39544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Action Items</a:t>
            </a:r>
            <a:endParaRPr lang="en-US" b="1" dirty="0">
              <a:effectLst>
                <a:outerShdw blurRad="38100" dist="38100" dir="2700000" algn="tl">
                  <a:srgbClr val="7C9BA5"/>
                </a:outerShdw>
              </a:effectLst>
              <a:ea typeface="ＭＳ Ｐゴシック" pitchFamily="34" charset="-128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ea typeface="ＭＳ Ｐゴシック" pitchFamily="34" charset="-128"/>
              </a:rPr>
              <a:t>Format of action items?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ea typeface="ＭＳ Ｐゴシック" pitchFamily="34" charset="-128"/>
              </a:rPr>
              <a:t>Need a first reading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ea typeface="ＭＳ Ｐゴシック" pitchFamily="34" charset="-128"/>
              </a:rPr>
              <a:t>Published agenda items only!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>
                <a:ea typeface="ＭＳ Ｐゴシック" pitchFamily="34" charset="-128"/>
              </a:rPr>
              <a:t>Exceptions??</a:t>
            </a:r>
            <a:endParaRPr lang="en-US" u="sng" dirty="0">
              <a:ea typeface="ＭＳ Ｐゴシック" pitchFamily="34" charset="-128"/>
            </a:endParaRPr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6311" y="2171700"/>
            <a:ext cx="29464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0" y="18104"/>
            <a:ext cx="9144000" cy="122470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Senate Meeting Conduct (Robert’s Rules of Order)</a:t>
            </a:r>
            <a:endParaRPr lang="en-US" sz="3200" dirty="0"/>
          </a:p>
        </p:txBody>
      </p:sp>
      <p:sp>
        <p:nvSpPr>
          <p:cNvPr id="8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86854" y="2037986"/>
            <a:ext cx="8106770" cy="3778409"/>
          </a:xfrm>
        </p:spPr>
        <p:txBody>
          <a:bodyPr rtlCol="0">
            <a:normAutofit fontScale="85000" lnSpcReduction="20000"/>
          </a:bodyPr>
          <a:lstStyle/>
          <a:p>
            <a:pPr marL="347663" indent="-347663"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Discussion Items</a:t>
            </a:r>
          </a:p>
          <a:p>
            <a:pPr marL="347663" indent="-347663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Discuss only, no action</a:t>
            </a:r>
          </a:p>
          <a:p>
            <a:pPr marL="804863" lvl="1" indent="-347663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Can be moved to action agenda</a:t>
            </a:r>
          </a:p>
          <a:p>
            <a:pPr marL="804863" lvl="1" indent="-347663" algn="l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May be information only (currently, no action required)</a:t>
            </a:r>
          </a:p>
          <a:p>
            <a:pPr marL="347663" indent="-347663" algn="l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Important to note:</a:t>
            </a:r>
          </a:p>
          <a:p>
            <a:pPr marL="804863" lvl="4" indent="-341313" algn="l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All information must be available to the public</a:t>
            </a:r>
          </a:p>
          <a:p>
            <a:pPr marL="804863" lvl="3" indent="-341313" algn="l">
              <a:spcBef>
                <a:spcPts val="600"/>
              </a:spcBef>
              <a:spcAft>
                <a:spcPts val="1800"/>
              </a:spcAft>
              <a:buFont typeface="Courier New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Documents become public documents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219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Senate Meeting Conduct (Robert’s Rules of Order)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Senate Meeting Conduct (Robert’s Rules of Order)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5463" y="1989160"/>
            <a:ext cx="8599227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When making a motion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State your name for the record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Clearly phrase the motion that you wish to move forward “I, _________, make a motion to ….”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 move must be seconded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President states: “It is moved and seconded that we …”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Once a move is on the table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Debate on the motion can follow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8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Senate Meeting Conduct (Robert’s Rules of Order)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2009996"/>
            <a:ext cx="8382000" cy="3664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The person making a motion is allowed to speak first and expand the motion.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No member can speak twice to the same issue until everyone who wants to speak has had an opportunity.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Refrain from speaking merely in order to agree with what has already been said.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>
                <a:ea typeface="ＭＳ Ｐゴシック" pitchFamily="34" charset="-128"/>
              </a:rPr>
              <a:t>Keep comments brief and to the point, recognizing time restraints and the desire for others to </a:t>
            </a:r>
            <a:r>
              <a:rPr lang="en-US" sz="2800" dirty="0" err="1" smtClean="0">
                <a:ea typeface="ＭＳ Ｐゴシック" pitchFamily="34" charset="-128"/>
              </a:rPr>
              <a:t>contribut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8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Senate Meeting Conduct (Robert’s Rules of Order)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3689" y="2011044"/>
            <a:ext cx="81534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Any Motion to Suspend Rules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– requires 2/3 vote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Time needs to be allowed for debate, if desired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Suspension of Rules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to Vote on a Discussion Item should be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reserved for time sensitive issues only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>
                <a:ea typeface="ＭＳ Ｐゴシック" pitchFamily="34" charset="-128"/>
              </a:rPr>
              <a:t>A second reading allows:</a:t>
            </a:r>
          </a:p>
          <a:p>
            <a:pPr marL="800100" lvl="1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600" dirty="0">
                <a:ea typeface="ＭＳ Ｐゴシック" pitchFamily="34" charset="-128"/>
              </a:rPr>
              <a:t>Notification that a vote will be held</a:t>
            </a:r>
          </a:p>
          <a:p>
            <a:pPr marL="800100" lvl="1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Senators to seek input from constituents and reflect prior to voting</a:t>
            </a:r>
          </a:p>
        </p:txBody>
      </p:sp>
      <p:sp>
        <p:nvSpPr>
          <p:cNvPr id="8" name="Footer Placeholder 3"/>
          <p:cNvSpPr txBox="1">
            <a:spLocks noGrp="1"/>
          </p:cNvSpPr>
          <p:nvPr/>
        </p:nvSpPr>
        <p:spPr bwMode="auto">
          <a:xfrm>
            <a:off x="7174283" y="66675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Senate Meeting Conduct (Robert’s Rules of Order)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2057400"/>
            <a:ext cx="8382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To vote on a motion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:  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President states: “Are you ready for the question?” 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If there is no more discussion, a vote is taken.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To end debate, a member states: “I move the previous question”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(2/3 vote required to cut off additional debate)</a:t>
            </a:r>
          </a:p>
        </p:txBody>
      </p:sp>
      <p:sp>
        <p:nvSpPr>
          <p:cNvPr id="8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9812"/>
            <a:ext cx="8229600" cy="39544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Decision Making</a:t>
            </a:r>
            <a:endParaRPr lang="en-US" sz="3500" b="1" dirty="0">
              <a:effectLst>
                <a:outerShdw blurRad="38100" dist="38100" dir="2700000" algn="tl">
                  <a:srgbClr val="7C9BA5"/>
                </a:outerShdw>
              </a:effectLst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Other Actions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>
                <a:ea typeface="ＭＳ Ｐゴシック" pitchFamily="34" charset="-128"/>
              </a:rPr>
              <a:t>Close debate, limit or extend debate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>
                <a:ea typeface="ＭＳ Ｐゴシック" pitchFamily="34" charset="-128"/>
              </a:rPr>
              <a:t>Refer to committee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>
                <a:ea typeface="ＭＳ Ｐゴシック" pitchFamily="34" charset="-128"/>
              </a:rPr>
              <a:t>Modify wording of a motion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>
                <a:ea typeface="ＭＳ Ｐゴシック" pitchFamily="34" charset="-128"/>
              </a:rPr>
              <a:t>Suspend rules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>
                <a:ea typeface="ＭＳ Ｐゴシック" pitchFamily="34" charset="-128"/>
              </a:rPr>
              <a:t>Divide motion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>
                <a:ea typeface="ＭＳ Ｐゴシック" pitchFamily="34" charset="-128"/>
              </a:rPr>
              <a:t>Table</a:t>
            </a:r>
          </a:p>
          <a:p>
            <a:pPr eaLnBrk="1" hangingPunct="1">
              <a:spcAft>
                <a:spcPts val="1800"/>
              </a:spcAft>
              <a:buFont typeface="Courier New" pitchFamily="49" charset="0"/>
              <a:buChar char="o"/>
            </a:pPr>
            <a:endParaRPr lang="en-US" dirty="0">
              <a:effectLst>
                <a:outerShdw blurRad="38100" dist="38100" dir="2700000" algn="tl">
                  <a:srgbClr val="7C9BA5"/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219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Senate Meeting Conduct (Robert’s Rules of Order)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413"/>
            <a:ext cx="8229600" cy="3870326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Limit to a topic</a:t>
            </a: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Courteous comments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1307" y="2228541"/>
            <a:ext cx="4323424" cy="35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83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Discussion &amp; Debate</a:t>
            </a:r>
          </a:p>
        </p:txBody>
      </p:sp>
      <p:sp>
        <p:nvSpPr>
          <p:cNvPr id="9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1801504"/>
            <a:ext cx="8707272" cy="46862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Treat everyone with courtesy and respect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Listen actively – respect others when they are talking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Listen to others with an open mind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One person speaks at a time – no crosstalk or side conversations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Be aware of your own and other’s participation – step up and step back!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Share your own experiences and opinions with “I” statements, rather than generalizing with “We” or “They” comments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Respectfully challenge an idea, not a person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Respect the groups’ time and keep comments brief and to the point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582304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Discussion &amp; Debate: Discussion of Guiding Principles</a:t>
            </a:r>
          </a:p>
        </p:txBody>
      </p:sp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1801504"/>
            <a:ext cx="8707272" cy="468622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What would you like to see happen to make sure that the meetings move along and everyone has a chance to participate?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How strictly should we follow Robert’s Rules?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>
                <a:ea typeface="ＭＳ Ｐゴシック" pitchFamily="34" charset="-128"/>
              </a:rPr>
              <a:t>No member can speak twice to the same issue until everyone who wants to speak has had an opportunity.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>
                <a:ea typeface="ＭＳ Ｐゴシック" pitchFamily="34" charset="-128"/>
              </a:rPr>
              <a:t>Refrain from speaking merely in order to agree with what has already been said.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>
                <a:ea typeface="ＭＳ Ｐゴシック" pitchFamily="34" charset="-128"/>
              </a:rPr>
              <a:t>What else would you like to consider?</a:t>
            </a:r>
            <a:endParaRPr lang="en-US" sz="2400" dirty="0">
              <a:ea typeface="ＭＳ Ｐゴシック" pitchFamily="34" charset="-128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Should we continue to attempt to abide by time guidelines?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Do we want to have Senators stand to speak?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7C9BA5"/>
                  </a:outerShdw>
                </a:effectLst>
                <a:ea typeface="ＭＳ Ｐゴシック" pitchFamily="34" charset="-128"/>
              </a:rPr>
              <a:t>Do you want to continue with a brief stretch break?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 noGrp="1"/>
          </p:cNvSpPr>
          <p:nvPr/>
        </p:nvSpPr>
        <p:spPr bwMode="auto">
          <a:xfrm>
            <a:off x="6817931" y="6487731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 dirty="0"/>
              <a:t>Academic Senate Retreat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582304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Group Discussion on Rules of Order </a:t>
            </a:r>
            <a:r>
              <a:rPr lang="en-US" sz="2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(sort by color)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252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/>
              <a:t>Where does the Academic Senate Authority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8291"/>
            <a:ext cx="8229600" cy="333787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dirty="0">
                <a:ea typeface="ＭＳ Ｐゴシック" charset="-128"/>
                <a:cs typeface="ＭＳ Ｐゴシック" charset="-128"/>
              </a:rPr>
              <a:t>Education Code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>
                <a:ea typeface="ＭＳ Ｐゴシック" charset="-128"/>
                <a:cs typeface="ＭＳ Ｐゴシック" charset="-128"/>
              </a:rPr>
              <a:t>Title 5 Regulations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0798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California Education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3798"/>
            <a:ext cx="8229600" cy="397236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>
                <a:ea typeface="ＭＳ Ｐゴシック" charset="-128"/>
                <a:cs typeface="ＭＳ Ｐゴシック" charset="-128"/>
              </a:rPr>
              <a:t>Laws resulting from legislation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>
                <a:ea typeface="ＭＳ Ｐゴシック" charset="-128"/>
                <a:cs typeface="ＭＳ Ｐゴシック" charset="-128"/>
              </a:rPr>
              <a:t>Requires legislation to be changed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>
                <a:ea typeface="ＭＳ Ｐゴシック" charset="-128"/>
                <a:cs typeface="ＭＳ Ｐゴシック" charset="-128"/>
              </a:rPr>
              <a:t>Always supersedes Title 5 regulation</a:t>
            </a:r>
          </a:p>
          <a:p>
            <a:pPr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Governance was amended by AB 1725 in 1988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0798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Title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3798"/>
            <a:ext cx="8229600" cy="397236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>
                <a:ea typeface="ＭＳ Ｐゴシック" charset="-128"/>
                <a:cs typeface="ＭＳ Ｐゴシック" charset="-128"/>
              </a:rPr>
              <a:t>California Code of Regulations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>
                <a:ea typeface="ＭＳ Ｐゴシック" charset="-128"/>
                <a:cs typeface="ＭＳ Ｐゴシック" charset="-128"/>
              </a:rPr>
              <a:t>Derived by the Board of Governors from the California Education Code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>
                <a:ea typeface="ＭＳ Ｐゴシック" charset="-128"/>
                <a:cs typeface="ＭＳ Ｐゴシック" charset="-128"/>
              </a:rPr>
              <a:t>Division 6 – applies to California Community Colleges</a:t>
            </a:r>
          </a:p>
          <a:p>
            <a:pPr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Regulation with the force of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0" y="1010798"/>
            <a:ext cx="90804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role of the Academic Senate?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00" y="2045740"/>
            <a:ext cx="8449294" cy="3972365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ct val="0"/>
              </a:spcBef>
              <a:buFontTx/>
              <a:buChar char="•"/>
            </a:pPr>
            <a:r>
              <a:rPr lang="en-US" altLang="ja-JP" sz="3200" i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Education Code </a:t>
            </a:r>
            <a:r>
              <a:rPr lang="en-US" sz="3200" i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§70902 (B)(7)</a:t>
            </a:r>
          </a:p>
          <a:p>
            <a:pPr indent="1588">
              <a:spcBef>
                <a:spcPct val="0"/>
              </a:spcBef>
              <a:buNone/>
            </a:pPr>
            <a:r>
              <a:rPr lang="en-US" altLang="ja-JP" dirty="0">
                <a:ea typeface="ＭＳ Ｐゴシック" charset="-128"/>
                <a:cs typeface="ＭＳ Ｐゴシック" charset="-128"/>
              </a:rPr>
              <a:t>The Governing Board shall … ensure … the right of academic senates to assume primary responsibility for making recommendation in the areas of </a:t>
            </a:r>
            <a:r>
              <a:rPr lang="en-US" altLang="ja-JP" b="1" dirty="0">
                <a:ea typeface="ＭＳ Ｐゴシック" charset="-128"/>
                <a:cs typeface="ＭＳ Ｐゴシック" charset="-128"/>
              </a:rPr>
              <a:t>curriculum and academic standards</a:t>
            </a:r>
            <a:r>
              <a:rPr lang="en-US" altLang="ja-JP" dirty="0">
                <a:ea typeface="ＭＳ Ｐゴシック" charset="-128"/>
                <a:cs typeface="ＭＳ Ｐゴシック" charset="-128"/>
              </a:rPr>
              <a:t>.</a:t>
            </a:r>
            <a:endParaRPr lang="en-US" altLang="ja-JP" sz="2800" dirty="0">
              <a:ea typeface="ＭＳ Ｐゴシック" charset="-128"/>
              <a:cs typeface="ＭＳ Ｐゴシック" charset="-128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endParaRPr lang="en-US" altLang="ja-JP" sz="2400" dirty="0"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53" y="8509"/>
            <a:ext cx="9144000" cy="1224706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0" y="1010798"/>
            <a:ext cx="90804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role of the Academic Senate?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00" y="2045740"/>
            <a:ext cx="8449294" cy="3972365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ct val="0"/>
              </a:spcBef>
              <a:buFontTx/>
              <a:buChar char="•"/>
            </a:pPr>
            <a:r>
              <a:rPr lang="en-US" sz="3200" i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Title 5 §53200 (B)</a:t>
            </a:r>
            <a:br>
              <a:rPr lang="en-US" sz="3200" i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3200" dirty="0">
                <a:ea typeface="ＭＳ Ｐゴシック" charset="-128"/>
                <a:cs typeface="ＭＳ Ｐゴシック" charset="-128"/>
              </a:rPr>
              <a:t>Academic Senate means an organization whose primary function is to make recommendations with respect to </a:t>
            </a:r>
            <a:r>
              <a:rPr lang="en-US" sz="3200" u="sng" dirty="0">
                <a:ea typeface="ＭＳ Ｐゴシック" charset="-128"/>
                <a:cs typeface="ＭＳ Ｐゴシック" charset="-128"/>
              </a:rPr>
              <a:t>academic and professional matters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0" y="1010798"/>
            <a:ext cx="90804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role of the Academic Senate?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00" y="2045740"/>
            <a:ext cx="8449294" cy="3972365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ct val="0"/>
              </a:spcBef>
              <a:buFontTx/>
              <a:buChar char="•"/>
            </a:pPr>
            <a:r>
              <a:rPr lang="en-US" sz="3000" i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Title 5 §53200 (C)</a:t>
            </a:r>
            <a:br>
              <a:rPr lang="en-US" sz="3000" i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3000" dirty="0">
                <a:ea typeface="ＭＳ Ｐゴシック" pitchFamily="1" charset="-128"/>
                <a:cs typeface="ＭＳ Ｐゴシック" pitchFamily="1" charset="-128"/>
              </a:rPr>
              <a:t>Academic and Professional matters means the following policy development and implementation matters: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342900" lvl="1" indent="-342900" algn="ctr">
              <a:spcBef>
                <a:spcPct val="0"/>
              </a:spcBef>
              <a:buNone/>
            </a:pPr>
            <a:r>
              <a:rPr lang="en-US" sz="5000" dirty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The </a:t>
            </a:r>
            <a:r>
              <a:rPr lang="ja-JP" altLang="en-US" sz="5000" dirty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“</a:t>
            </a:r>
            <a:r>
              <a:rPr lang="en-US" altLang="ja-JP" sz="5000" dirty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10 + 1</a:t>
            </a:r>
            <a:r>
              <a:rPr lang="ja-JP" altLang="en-US" sz="5000" dirty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”</a:t>
            </a:r>
            <a:endParaRPr lang="en-US" sz="5000" dirty="0">
              <a:ea typeface="ＭＳ Ｐゴシック" pitchFamily="1" charset="-128"/>
              <a:cs typeface="ＭＳ Ｐゴシック" pitchFamily="1" charset="-128"/>
            </a:endParaRPr>
          </a:p>
          <a:p>
            <a:pPr marL="342900" lvl="1" indent="-342900">
              <a:spcBef>
                <a:spcPct val="0"/>
              </a:spcBef>
              <a:buFontTx/>
              <a:buChar char="•"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06"/>
            <a:ext cx="9144000" cy="1224706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 noGrp="1"/>
          </p:cNvSpPr>
          <p:nvPr/>
        </p:nvSpPr>
        <p:spPr bwMode="auto">
          <a:xfrm>
            <a:off x="6807200" y="648970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/>
              <a:t>Academic Senate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2328</Words>
  <Application>Microsoft Macintosh PowerPoint</Application>
  <PresentationFormat>On-screen Show (4:3)</PresentationFormat>
  <Paragraphs>313</Paragraphs>
  <Slides>39</Slides>
  <Notes>26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Roles and Responsibilities of Local Senates</vt:lpstr>
      <vt:lpstr>Some Questions to Consider?</vt:lpstr>
      <vt:lpstr>Where does the Academic Senate Authority come from?</vt:lpstr>
      <vt:lpstr>California Education Code</vt:lpstr>
      <vt:lpstr>Title 5</vt:lpstr>
      <vt:lpstr>What is the role of the Academic Senate?</vt:lpstr>
      <vt:lpstr>What is the role of the Academic Senate?</vt:lpstr>
      <vt:lpstr>What is the role of the Academic Senate?</vt:lpstr>
      <vt:lpstr>The “10 + 1” Section §53200 (c)</vt:lpstr>
      <vt:lpstr>The “10 + 1” Section §53200 (c)</vt:lpstr>
      <vt:lpstr>The “+ 1” Section §53200 (c)</vt:lpstr>
      <vt:lpstr>Collegial Consultation – Defined  </vt:lpstr>
      <vt:lpstr>Collegial Consultation – Defined  </vt:lpstr>
      <vt:lpstr>Collegial Consultation – Defined  </vt:lpstr>
      <vt:lpstr>The “10 + 1” Primacy</vt:lpstr>
      <vt:lpstr>Slide 17</vt:lpstr>
      <vt:lpstr>The Brown Act!</vt:lpstr>
      <vt:lpstr>The Brown Act!</vt:lpstr>
      <vt:lpstr>Does the Brown Act Apply to Local Academic Senates?</vt:lpstr>
      <vt:lpstr>Applying the Brown Act</vt:lpstr>
      <vt:lpstr>Applying the Brown Act</vt:lpstr>
      <vt:lpstr>Applying the Brown Act</vt:lpstr>
      <vt:lpstr>Rules of Order</vt:lpstr>
      <vt:lpstr>Slide 25</vt:lpstr>
      <vt:lpstr>Senate Meeting Conduct (Robert’s Rules of Order)</vt:lpstr>
      <vt:lpstr>Senate Meeting Conduct (Robert’s Rules of Order)</vt:lpstr>
      <vt:lpstr>Senate Meeting Conduct (Robert’s Rules of Order)</vt:lpstr>
      <vt:lpstr>Senate Meeting Conduct (Robert’s Rules of Order)</vt:lpstr>
      <vt:lpstr>Senate Meeting Conduct (Robert’s Rules of Order)</vt:lpstr>
      <vt:lpstr>Slide 31</vt:lpstr>
      <vt:lpstr>Senate Meeting Conduct (Robert’s Rules of Order)</vt:lpstr>
      <vt:lpstr>Senate Meeting Conduct (Robert’s Rules of Order)</vt:lpstr>
      <vt:lpstr>Senate Meeting Conduct (Robert’s Rules of Order)</vt:lpstr>
      <vt:lpstr>Senate Meeting Conduct (Robert’s Rules of Order)</vt:lpstr>
      <vt:lpstr> </vt:lpstr>
      <vt:lpstr>Discussion &amp; Debate</vt:lpstr>
      <vt:lpstr>Discussion &amp; Debate: Discussion of Guiding Principles</vt:lpstr>
      <vt:lpstr>Group Discussion on Rules of Order (sort by color)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Cuesta College</dc:creator>
  <cp:lastModifiedBy>Dominic Chow</cp:lastModifiedBy>
  <cp:revision>145</cp:revision>
  <cp:lastPrinted>2013-09-17T03:40:56Z</cp:lastPrinted>
  <dcterms:created xsi:type="dcterms:W3CDTF">2017-10-07T21:53:01Z</dcterms:created>
  <dcterms:modified xsi:type="dcterms:W3CDTF">2017-10-07T22:06:46Z</dcterms:modified>
</cp:coreProperties>
</file>