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300" r:id="rId2"/>
    <p:sldId id="342" r:id="rId3"/>
    <p:sldId id="340" r:id="rId4"/>
    <p:sldId id="358" r:id="rId5"/>
    <p:sldId id="357" r:id="rId6"/>
    <p:sldId id="302" r:id="rId7"/>
    <p:sldId id="303" r:id="rId8"/>
    <p:sldId id="326" r:id="rId9"/>
    <p:sldId id="348" r:id="rId10"/>
    <p:sldId id="331" r:id="rId11"/>
    <p:sldId id="359" r:id="rId12"/>
    <p:sldId id="333" r:id="rId13"/>
    <p:sldId id="3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014"/>
    <a:srgbClr val="3C8D83"/>
    <a:srgbClr val="751F44"/>
    <a:srgbClr val="2771D0"/>
    <a:srgbClr val="C48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9" autoAdjust="0"/>
    <p:restoredTop sz="90393" autoAdjust="0"/>
  </p:normalViewPr>
  <p:slideViewPr>
    <p:cSldViewPr>
      <p:cViewPr varScale="1">
        <p:scale>
          <a:sx n="124" d="100"/>
          <a:sy n="124" d="100"/>
        </p:scale>
        <p:origin x="-120" y="-17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451977401129943"/>
          <c:y val="0.133926553672316"/>
          <c:w val="0.951035781544256"/>
          <c:h val="0.835"/>
        </c:manualLayout>
      </c:layout>
      <c:pie3DChart>
        <c:varyColors val="1"/>
        <c:ser>
          <c:idx val="0"/>
          <c:order val="0"/>
          <c:tx>
            <c:strRef>
              <c:f>Sheet1!$B$1</c:f>
              <c:strCache>
                <c:ptCount val="1"/>
                <c:pt idx="0">
                  <c:v>  </c:v>
                </c:pt>
              </c:strCache>
            </c:strRef>
          </c:tx>
          <c:dPt>
            <c:idx val="0"/>
            <c:bubble3D val="0"/>
            <c:spPr>
              <a:solidFill>
                <a:srgbClr val="3C8D8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1DF-4B36-9CCD-B1C537C2314C}"/>
              </c:ext>
            </c:extLst>
          </c:dPt>
          <c:dPt>
            <c:idx val="1"/>
            <c:bubble3D val="0"/>
            <c:spPr>
              <a:solidFill>
                <a:srgbClr val="2771D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1DF-4B36-9CCD-B1C537C2314C}"/>
              </c:ext>
            </c:extLst>
          </c:dPt>
          <c:dPt>
            <c:idx val="2"/>
            <c:bubble3D val="0"/>
            <c:spPr>
              <a:solidFill>
                <a:srgbClr val="75101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1DF-4B36-9CCD-B1C537C2314C}"/>
              </c:ext>
            </c:extLst>
          </c:dPt>
          <c:cat>
            <c:strRef>
              <c:f>Sheet1!$A$2:$A$4</c:f>
              <c:strCache>
                <c:ptCount val="3"/>
                <c:pt idx="0">
                  <c:v>Obainted a degree or certificate</c:v>
                </c:pt>
                <c:pt idx="1">
                  <c:v>Transferred</c:v>
                </c:pt>
                <c:pt idx="2">
                  <c:v>Did not achieve their goal</c:v>
                </c:pt>
              </c:strCache>
            </c:strRef>
          </c:cat>
          <c:val>
            <c:numRef>
              <c:f>Sheet1!$B$2:$B$4</c:f>
              <c:numCache>
                <c:formatCode>General</c:formatCode>
                <c:ptCount val="3"/>
                <c:pt idx="0">
                  <c:v>13.0</c:v>
                </c:pt>
                <c:pt idx="1">
                  <c:v>29.0</c:v>
                </c:pt>
                <c:pt idx="2">
                  <c:v>58.0</c:v>
                </c:pt>
              </c:numCache>
            </c:numRef>
          </c:val>
          <c:extLst xmlns:c16r2="http://schemas.microsoft.com/office/drawing/2015/06/chart">
            <c:ext xmlns:c16="http://schemas.microsoft.com/office/drawing/2014/chart" uri="{C3380CC4-5D6E-409C-BE32-E72D297353CC}">
              <c16:uniqueId val="{00000006-C1DF-4B36-9CCD-B1C537C2314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5A531-121C-E245-B183-B3D7ECA47D1E}" type="datetimeFigureOut">
              <a:rPr lang="en-US" smtClean="0"/>
              <a:pPr/>
              <a:t>1/28/19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C1A26-6A4C-8D4C-ADC6-DAFB92145C8E}" type="slidenum">
              <a:rPr lang="en-US" smtClean="0"/>
              <a:pPr/>
              <a:t>‹#›</a:t>
            </a:fld>
            <a:endParaRPr lang="en-US"/>
          </a:p>
        </p:txBody>
      </p:sp>
    </p:spTree>
    <p:extLst>
      <p:ext uri="{BB962C8B-B14F-4D97-AF65-F5344CB8AC3E}">
        <p14:creationId xmlns:p14="http://schemas.microsoft.com/office/powerpoint/2010/main" val="2619599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1</a:t>
            </a:fld>
            <a:endParaRPr lang="en-US"/>
          </a:p>
        </p:txBody>
      </p:sp>
    </p:spTree>
    <p:extLst>
      <p:ext uri="{BB962C8B-B14F-4D97-AF65-F5344CB8AC3E}">
        <p14:creationId xmlns:p14="http://schemas.microsoft.com/office/powerpoint/2010/main" val="377603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Shape 11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b="1" dirty="0"/>
          </a:p>
        </p:txBody>
      </p:sp>
      <p:sp>
        <p:nvSpPr>
          <p:cNvPr id="1131" name="Shape 1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12</a:t>
            </a:fld>
            <a:endParaRPr lang="en-US"/>
          </a:p>
        </p:txBody>
      </p:sp>
    </p:spTree>
    <p:extLst>
      <p:ext uri="{BB962C8B-B14F-4D97-AF65-F5344CB8AC3E}">
        <p14:creationId xmlns:p14="http://schemas.microsoft.com/office/powerpoint/2010/main" val="79612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13</a:t>
            </a:fld>
            <a:endParaRPr lang="en-US"/>
          </a:p>
        </p:txBody>
      </p:sp>
    </p:spTree>
    <p:extLst>
      <p:ext uri="{BB962C8B-B14F-4D97-AF65-F5344CB8AC3E}">
        <p14:creationId xmlns:p14="http://schemas.microsoft.com/office/powerpoint/2010/main" val="195650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2</a:t>
            </a:fld>
            <a:endParaRPr lang="en-US"/>
          </a:p>
        </p:txBody>
      </p:sp>
    </p:spTree>
    <p:extLst>
      <p:ext uri="{BB962C8B-B14F-4D97-AF65-F5344CB8AC3E}">
        <p14:creationId xmlns:p14="http://schemas.microsoft.com/office/powerpoint/2010/main" val="58432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3</a:t>
            </a:fld>
            <a:endParaRPr lang="en-US"/>
          </a:p>
        </p:txBody>
      </p:sp>
    </p:spTree>
    <p:extLst>
      <p:ext uri="{BB962C8B-B14F-4D97-AF65-F5344CB8AC3E}">
        <p14:creationId xmlns:p14="http://schemas.microsoft.com/office/powerpoint/2010/main" val="29542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4</a:t>
            </a:fld>
            <a:endParaRPr lang="en-US"/>
          </a:p>
        </p:txBody>
      </p:sp>
    </p:spTree>
    <p:extLst>
      <p:ext uri="{BB962C8B-B14F-4D97-AF65-F5344CB8AC3E}">
        <p14:creationId xmlns:p14="http://schemas.microsoft.com/office/powerpoint/2010/main" val="85685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5</a:t>
            </a:fld>
            <a:endParaRPr lang="en-US"/>
          </a:p>
        </p:txBody>
      </p:sp>
    </p:spTree>
    <p:extLst>
      <p:ext uri="{BB962C8B-B14F-4D97-AF65-F5344CB8AC3E}">
        <p14:creationId xmlns:p14="http://schemas.microsoft.com/office/powerpoint/2010/main" val="163382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6</a:t>
            </a:fld>
            <a:endParaRPr lang="en-US"/>
          </a:p>
        </p:txBody>
      </p:sp>
    </p:spTree>
    <p:extLst>
      <p:ext uri="{BB962C8B-B14F-4D97-AF65-F5344CB8AC3E}">
        <p14:creationId xmlns:p14="http://schemas.microsoft.com/office/powerpoint/2010/main" val="204897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8</a:t>
            </a:fld>
            <a:endParaRPr lang="en-US"/>
          </a:p>
        </p:txBody>
      </p:sp>
    </p:spTree>
    <p:extLst>
      <p:ext uri="{BB962C8B-B14F-4D97-AF65-F5344CB8AC3E}">
        <p14:creationId xmlns:p14="http://schemas.microsoft.com/office/powerpoint/2010/main" val="1404345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C1A26-6A4C-8D4C-ADC6-DAFB92145C8E}" type="slidenum">
              <a:rPr lang="en-US" smtClean="0"/>
              <a:pPr/>
              <a:t>9</a:t>
            </a:fld>
            <a:endParaRPr lang="en-US"/>
          </a:p>
        </p:txBody>
      </p:sp>
    </p:spTree>
    <p:extLst>
      <p:ext uri="{BB962C8B-B14F-4D97-AF65-F5344CB8AC3E}">
        <p14:creationId xmlns:p14="http://schemas.microsoft.com/office/powerpoint/2010/main" val="140434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50903"/>
            <a:ext cx="7620000" cy="540834"/>
          </a:xfrm>
          <a:prstGeom prst="rect">
            <a:avLst/>
          </a:prstGeom>
        </p:spPr>
        <p:txBody>
          <a:bodyPr/>
          <a:lstStyle>
            <a:lvl1pPr algn="l">
              <a:defRPr sz="28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12850" y="1104900"/>
            <a:ext cx="7402550" cy="4277422"/>
          </a:xfrm>
          <a:prstGeom prst="rect">
            <a:avLst/>
          </a:prstGeom>
        </p:spPr>
        <p:txBody>
          <a:bodyPr/>
          <a:lstStyle>
            <a:lvl1pPr marL="257175" indent="-257175">
              <a:buFont typeface="Wingdings" charset="2"/>
              <a:buChar char="§"/>
              <a:defRPr>
                <a:solidFill>
                  <a:schemeClr val="bg1"/>
                </a:solidFill>
              </a:defRPr>
            </a:lvl1pPr>
            <a:lvl2pPr marL="557213" indent="-214313">
              <a:buFont typeface="Wingdings" charset="2"/>
              <a:buChar char="v"/>
              <a:defRPr>
                <a:solidFill>
                  <a:schemeClr val="bg1"/>
                </a:solidFill>
              </a:defRPr>
            </a:lvl2pPr>
            <a:lvl3pPr>
              <a:defRPr>
                <a:solidFill>
                  <a:schemeClr val="bg1"/>
                </a:solidFill>
              </a:defRPr>
            </a:lvl3pPr>
            <a:lvl4pPr marL="1200150" indent="-171450">
              <a:buFont typeface="Wingdings" charset="2"/>
              <a:buChar char="Ø"/>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2512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105241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79124"/>
      </p:ext>
    </p:extLst>
  </p:cSld>
  <p:clrMap bg1="lt1" tx1="dk1" bg2="lt2" tx2="dk2" accent1="accent1" accent2="accent2" accent3="accent3" accent4="accent4" accent5="accent5" accent6="accent6" hlink="hlink" folHlink="folHlink"/>
  <p:sldLayoutIdLst>
    <p:sldLayoutId id="2147483782" r:id="rId1"/>
    <p:sldLayoutId id="2147483786" r:id="rId2"/>
    <p:sldLayoutId id="2147483787" r:id="rId3"/>
    <p:sldLayoutId id="2147483781" r:id="rId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ea typeface="ＭＳ Ｐゴシック" pitchFamily="-32" charset="-128"/>
        </a:defRPr>
      </a:lvl2pPr>
      <a:lvl3pPr algn="ctr" rtl="0" eaLnBrk="0" fontAlgn="base" hangingPunct="0">
        <a:spcBef>
          <a:spcPct val="0"/>
        </a:spcBef>
        <a:spcAft>
          <a:spcPct val="0"/>
        </a:spcAft>
        <a:defRPr sz="3300">
          <a:solidFill>
            <a:schemeClr val="tx2"/>
          </a:solidFill>
          <a:latin typeface="Arial" charset="0"/>
          <a:ea typeface="ＭＳ Ｐゴシック" pitchFamily="-32" charset="-128"/>
        </a:defRPr>
      </a:lvl3pPr>
      <a:lvl4pPr algn="ctr" rtl="0" eaLnBrk="0" fontAlgn="base" hangingPunct="0">
        <a:spcBef>
          <a:spcPct val="0"/>
        </a:spcBef>
        <a:spcAft>
          <a:spcPct val="0"/>
        </a:spcAft>
        <a:defRPr sz="3300">
          <a:solidFill>
            <a:schemeClr val="tx2"/>
          </a:solidFill>
          <a:latin typeface="Arial" charset="0"/>
          <a:ea typeface="ＭＳ Ｐゴシック" pitchFamily="-32" charset="-128"/>
        </a:defRPr>
      </a:lvl4pPr>
      <a:lvl5pPr algn="ctr" rtl="0" eaLnBrk="0" fontAlgn="base" hangingPunct="0">
        <a:spcBef>
          <a:spcPct val="0"/>
        </a:spcBef>
        <a:spcAft>
          <a:spcPct val="0"/>
        </a:spcAft>
        <a:defRPr sz="3300">
          <a:solidFill>
            <a:schemeClr val="tx2"/>
          </a:solidFill>
          <a:latin typeface="Arial" charset="0"/>
          <a:ea typeface="ＭＳ Ｐゴシック" pitchFamily="-32" charset="-128"/>
        </a:defRPr>
      </a:lvl5pPr>
      <a:lvl6pPr marL="342900" algn="ctr" rtl="0" fontAlgn="base">
        <a:spcBef>
          <a:spcPct val="0"/>
        </a:spcBef>
        <a:spcAft>
          <a:spcPct val="0"/>
        </a:spcAft>
        <a:defRPr sz="3300">
          <a:solidFill>
            <a:schemeClr val="tx2"/>
          </a:solidFill>
          <a:latin typeface="Arial" charset="0"/>
          <a:ea typeface="ＭＳ Ｐゴシック" pitchFamily="-32" charset="-128"/>
        </a:defRPr>
      </a:lvl6pPr>
      <a:lvl7pPr marL="685800" algn="ctr" rtl="0" fontAlgn="base">
        <a:spcBef>
          <a:spcPct val="0"/>
        </a:spcBef>
        <a:spcAft>
          <a:spcPct val="0"/>
        </a:spcAft>
        <a:defRPr sz="3300">
          <a:solidFill>
            <a:schemeClr val="tx2"/>
          </a:solidFill>
          <a:latin typeface="Arial" charset="0"/>
          <a:ea typeface="ＭＳ Ｐゴシック" pitchFamily="-32" charset="-128"/>
        </a:defRPr>
      </a:lvl7pPr>
      <a:lvl8pPr marL="1028700" algn="ctr" rtl="0" fontAlgn="base">
        <a:spcBef>
          <a:spcPct val="0"/>
        </a:spcBef>
        <a:spcAft>
          <a:spcPct val="0"/>
        </a:spcAft>
        <a:defRPr sz="3300">
          <a:solidFill>
            <a:schemeClr val="tx2"/>
          </a:solidFill>
          <a:latin typeface="Arial" charset="0"/>
          <a:ea typeface="ＭＳ Ｐゴシック" pitchFamily="-32" charset="-128"/>
        </a:defRPr>
      </a:lvl8pPr>
      <a:lvl9pPr marL="1371600" algn="ctr" rtl="0" fontAlgn="base">
        <a:spcBef>
          <a:spcPct val="0"/>
        </a:spcBef>
        <a:spcAft>
          <a:spcPct val="0"/>
        </a:spcAft>
        <a:defRPr sz="3300">
          <a:solidFill>
            <a:schemeClr val="tx2"/>
          </a:solidFill>
          <a:latin typeface="Arial" charset="0"/>
          <a:ea typeface="ＭＳ Ｐゴシック" pitchFamily="-32" charset="-128"/>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008" userDrawn="1">
          <p15:clr>
            <a:srgbClr val="F26B43"/>
          </p15:clr>
        </p15:guide>
        <p15:guide id="2" orient="horz" pos="696" userDrawn="1">
          <p15:clr>
            <a:srgbClr val="F26B43"/>
          </p15:clr>
        </p15:guide>
        <p15:guide id="3" orient="horz" pos="4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925" t="7307" r="4788"/>
          <a:stretch/>
        </p:blipFill>
        <p:spPr>
          <a:xfrm>
            <a:off x="0" y="0"/>
            <a:ext cx="9144000" cy="6858000"/>
          </a:xfrm>
          <a:prstGeom prst="rect">
            <a:avLst/>
          </a:prstGeom>
        </p:spPr>
      </p:pic>
      <p:sp>
        <p:nvSpPr>
          <p:cNvPr id="2" name="TextBox 1"/>
          <p:cNvSpPr txBox="1"/>
          <p:nvPr/>
        </p:nvSpPr>
        <p:spPr>
          <a:xfrm>
            <a:off x="0" y="4880789"/>
            <a:ext cx="9144000" cy="2739211"/>
          </a:xfrm>
          <a:prstGeom prst="rect">
            <a:avLst/>
          </a:prstGeom>
          <a:noFill/>
          <a:effectLst>
            <a:glow>
              <a:schemeClr val="tx1"/>
            </a:glow>
          </a:effectLst>
        </p:spPr>
        <p:txBody>
          <a:bodyPr wrap="square" rtlCol="0">
            <a:spAutoFit/>
          </a:bodyPr>
          <a:lstStyle/>
          <a:p>
            <a:pPr algn="ctr"/>
            <a:r>
              <a:rPr lang="en-US" sz="5400" b="1" dirty="0" smtClean="0">
                <a:solidFill>
                  <a:schemeClr val="bg1"/>
                </a:solidFill>
                <a:effectLst>
                  <a:glow rad="38100">
                    <a:schemeClr val="tx1">
                      <a:alpha val="33000"/>
                    </a:schemeClr>
                  </a:glow>
                </a:effectLst>
              </a:rPr>
              <a:t>G</a:t>
            </a:r>
            <a:r>
              <a:rPr lang="en-US" sz="5400" b="1" dirty="0">
                <a:solidFill>
                  <a:schemeClr val="bg1"/>
                </a:solidFill>
                <a:effectLst>
                  <a:glow rad="38100">
                    <a:schemeClr val="tx1">
                      <a:alpha val="33000"/>
                    </a:schemeClr>
                  </a:glow>
                </a:effectLst>
              </a:rPr>
              <a:t>uided</a:t>
            </a:r>
            <a:r>
              <a:rPr lang="en-US" sz="5400" b="1" dirty="0" smtClean="0">
                <a:solidFill>
                  <a:schemeClr val="bg1"/>
                </a:solidFill>
                <a:effectLst>
                  <a:glow rad="38100">
                    <a:schemeClr val="tx1">
                      <a:alpha val="33000"/>
                    </a:schemeClr>
                  </a:glow>
                </a:effectLst>
              </a:rPr>
              <a:t> Pathways</a:t>
            </a:r>
            <a:br>
              <a:rPr lang="en-US" sz="5400" b="1" dirty="0" smtClean="0">
                <a:solidFill>
                  <a:schemeClr val="bg1"/>
                </a:solidFill>
                <a:effectLst>
                  <a:glow rad="38100">
                    <a:schemeClr val="tx1">
                      <a:alpha val="33000"/>
                    </a:schemeClr>
                  </a:glow>
                </a:effectLst>
              </a:rPr>
            </a:br>
            <a:r>
              <a:rPr lang="en-US" sz="3200" b="1">
                <a:solidFill>
                  <a:schemeClr val="bg1"/>
                </a:solidFill>
                <a:effectLst>
                  <a:glow rad="38100">
                    <a:schemeClr val="tx1">
                      <a:alpha val="33000"/>
                    </a:schemeClr>
                  </a:glow>
                </a:effectLst>
              </a:rPr>
              <a:t>Core </a:t>
            </a:r>
            <a:r>
              <a:rPr lang="en-US" sz="3200" b="1" smtClean="0">
                <a:solidFill>
                  <a:schemeClr val="bg1"/>
                </a:solidFill>
                <a:effectLst>
                  <a:glow rad="38100">
                    <a:schemeClr val="tx1">
                      <a:alpha val="33000"/>
                    </a:schemeClr>
                  </a:glow>
                </a:effectLst>
              </a:rPr>
              <a:t>Team Presentation </a:t>
            </a:r>
            <a:endParaRPr lang="en-US" sz="3200" b="1" dirty="0" smtClean="0">
              <a:solidFill>
                <a:schemeClr val="bg1"/>
              </a:solidFill>
              <a:effectLst>
                <a:glow rad="38100">
                  <a:schemeClr val="tx1">
                    <a:alpha val="33000"/>
                  </a:schemeClr>
                </a:glow>
              </a:effectLst>
            </a:endParaRPr>
          </a:p>
          <a:p>
            <a:pPr algn="ctr"/>
            <a:r>
              <a:rPr lang="en-US" sz="3200" b="1" dirty="0">
                <a:solidFill>
                  <a:schemeClr val="bg1"/>
                </a:solidFill>
                <a:effectLst>
                  <a:glow rad="38100">
                    <a:schemeClr val="tx1">
                      <a:alpha val="33000"/>
                    </a:schemeClr>
                  </a:glow>
                </a:effectLst>
              </a:rPr>
              <a:t>Winter 2019</a:t>
            </a:r>
          </a:p>
          <a:p>
            <a:pPr algn="ctr"/>
            <a:endParaRPr lang="en-US" sz="5400" b="1" dirty="0">
              <a:solidFill>
                <a:schemeClr val="bg1"/>
              </a:solidFill>
              <a:effectLst>
                <a:glow rad="38100">
                  <a:schemeClr val="tx1">
                    <a:alpha val="33000"/>
                  </a:schemeClr>
                </a:glow>
              </a:effectLst>
            </a:endParaRPr>
          </a:p>
        </p:txBody>
      </p:sp>
      <p:pic>
        <p:nvPicPr>
          <p:cNvPr id="4" name="Picture 3"/>
          <p:cNvPicPr>
            <a:picLocks noChangeAspect="1"/>
          </p:cNvPicPr>
          <p:nvPr/>
        </p:nvPicPr>
        <p:blipFill>
          <a:blip r:embed="rId4"/>
          <a:stretch>
            <a:fillRect/>
          </a:stretch>
        </p:blipFill>
        <p:spPr>
          <a:xfrm>
            <a:off x="2092884" y="3657600"/>
            <a:ext cx="4940300" cy="1112680"/>
          </a:xfrm>
          <a:prstGeom prst="rect">
            <a:avLst/>
          </a:prstGeom>
          <a:effectLst>
            <a:glow rad="38100">
              <a:schemeClr val="tx1">
                <a:alpha val="40000"/>
              </a:schemeClr>
            </a:glow>
          </a:effectLst>
        </p:spPr>
      </p:pic>
    </p:spTree>
    <p:extLst>
      <p:ext uri="{BB962C8B-B14F-4D97-AF65-F5344CB8AC3E}">
        <p14:creationId xmlns:p14="http://schemas.microsoft.com/office/powerpoint/2010/main" val="28991764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28600"/>
            <a:ext cx="8229600" cy="584775"/>
          </a:xfrm>
          <a:prstGeom prst="rect">
            <a:avLst/>
          </a:prstGeom>
          <a:noFill/>
        </p:spPr>
        <p:txBody>
          <a:bodyPr wrap="square" rtlCol="0">
            <a:spAutoFit/>
          </a:bodyPr>
          <a:lstStyle/>
          <a:p>
            <a:r>
              <a:rPr lang="en-US" sz="3200" b="1" dirty="0">
                <a:solidFill>
                  <a:schemeClr val="bg1"/>
                </a:solidFill>
                <a:latin typeface="Arial Regular" charset="0"/>
                <a:ea typeface="Arial Regular" charset="0"/>
                <a:cs typeface="+mj-cs"/>
              </a:rPr>
              <a:t>Timeline</a:t>
            </a:r>
          </a:p>
        </p:txBody>
      </p:sp>
      <p:sp>
        <p:nvSpPr>
          <p:cNvPr id="5" name="TextBox 4"/>
          <p:cNvSpPr txBox="1"/>
          <p:nvPr/>
        </p:nvSpPr>
        <p:spPr>
          <a:xfrm>
            <a:off x="1524000" y="990600"/>
            <a:ext cx="7239000" cy="6370975"/>
          </a:xfrm>
          <a:prstGeom prst="rect">
            <a:avLst/>
          </a:prstGeom>
          <a:noFill/>
        </p:spPr>
        <p:txBody>
          <a:bodyPr wrap="square" rtlCol="0">
            <a:spAutoFit/>
          </a:bodyPr>
          <a:lstStyle/>
          <a:p>
            <a:pPr lvl="0" defTabSz="457200" fontAlgn="base">
              <a:spcBef>
                <a:spcPct val="0"/>
              </a:spcBef>
              <a:spcAft>
                <a:spcPct val="0"/>
              </a:spcAft>
              <a:defRPr/>
            </a:pPr>
            <a:r>
              <a:rPr lang="en-US" sz="2400" dirty="0">
                <a:solidFill>
                  <a:schemeClr val="bg1"/>
                </a:solidFill>
                <a:latin typeface="Arial Regular" charset="0"/>
                <a:ea typeface="Arial Regular" charset="0"/>
              </a:rPr>
              <a:t>Winter Quarter </a:t>
            </a:r>
            <a:r>
              <a:rPr lang="en-US" sz="2400" dirty="0" smtClean="0">
                <a:solidFill>
                  <a:schemeClr val="bg1"/>
                </a:solidFill>
                <a:latin typeface="Arial Regular" charset="0"/>
                <a:ea typeface="Arial Regular" charset="0"/>
              </a:rPr>
              <a:t>2019</a:t>
            </a:r>
            <a:endParaRPr lang="en-US" sz="2400" dirty="0">
              <a:solidFill>
                <a:schemeClr val="bg1"/>
              </a:solidFill>
              <a:latin typeface="Arial Regular" charset="0"/>
              <a:ea typeface="Arial Regular" charset="0"/>
            </a:endParaRPr>
          </a:p>
          <a:p>
            <a:pPr lvl="0" defTabSz="457200" fontAlgn="base">
              <a:spcBef>
                <a:spcPct val="0"/>
              </a:spcBef>
              <a:spcAft>
                <a:spcPct val="0"/>
              </a:spcAft>
              <a:defRPr/>
            </a:pPr>
            <a:endParaRPr lang="en-US" sz="2400" u="sng" dirty="0" smtClean="0">
              <a:solidFill>
                <a:srgbClr val="FFFFFF"/>
              </a:solidFill>
              <a:latin typeface="Arial"/>
              <a:ea typeface="ＭＳ Ｐゴシック" pitchFamily="-84" charset="-128"/>
              <a:cs typeface="Arial"/>
            </a:endParaRPr>
          </a:p>
          <a:p>
            <a:pPr marL="342900" lvl="0" indent="-342900" defTabSz="457200" fontAlgn="base">
              <a:spcBef>
                <a:spcPct val="0"/>
              </a:spcBef>
              <a:spcAft>
                <a:spcPct val="0"/>
              </a:spcAft>
              <a:buFont typeface="Wingdings" charset="2"/>
              <a:buChar char="§"/>
              <a:defRPr/>
            </a:pPr>
            <a:r>
              <a:rPr lang="en-US" sz="2400" dirty="0">
                <a:solidFill>
                  <a:schemeClr val="bg1"/>
                </a:solidFill>
                <a:latin typeface="Arial Regular" charset="0"/>
                <a:ea typeface="Arial Regular" charset="0"/>
              </a:rPr>
              <a:t>Share concept with campus community</a:t>
            </a:r>
          </a:p>
          <a:p>
            <a:pPr marL="342900" lvl="0" indent="-342900" defTabSz="457200" fontAlgn="base">
              <a:spcBef>
                <a:spcPct val="0"/>
              </a:spcBef>
              <a:spcAft>
                <a:spcPct val="0"/>
              </a:spcAft>
              <a:buFont typeface="Wingdings" charset="2"/>
              <a:buChar char="§"/>
              <a:defRPr/>
            </a:pPr>
            <a:endParaRPr lang="en-US" sz="2400" dirty="0">
              <a:solidFill>
                <a:schemeClr val="bg1"/>
              </a:solidFill>
              <a:latin typeface="Arial Regular" charset="0"/>
              <a:ea typeface="Arial Regular" charset="0"/>
            </a:endParaRPr>
          </a:p>
          <a:p>
            <a:pPr marL="342900" lvl="0" indent="-342900" defTabSz="457200" fontAlgn="base">
              <a:spcBef>
                <a:spcPct val="0"/>
              </a:spcBef>
              <a:spcAft>
                <a:spcPct val="0"/>
              </a:spcAft>
              <a:buFont typeface="Wingdings" charset="2"/>
              <a:buChar char="§"/>
              <a:defRPr/>
            </a:pPr>
            <a:r>
              <a:rPr lang="en-US" sz="2400" dirty="0">
                <a:solidFill>
                  <a:schemeClr val="bg1"/>
                </a:solidFill>
                <a:latin typeface="Arial Regular" charset="0"/>
                <a:ea typeface="Arial Regular" charset="0"/>
              </a:rPr>
              <a:t>Dig deeper at the Convocation on </a:t>
            </a:r>
            <a:r>
              <a:rPr lang="en-US" sz="2400" dirty="0" smtClean="0">
                <a:solidFill>
                  <a:schemeClr val="bg1"/>
                </a:solidFill>
                <a:latin typeface="Arial Regular" charset="0"/>
                <a:ea typeface="Arial Regular" charset="0"/>
              </a:rPr>
              <a:t>Feb. 22 </a:t>
            </a:r>
            <a:endParaRPr lang="en-US" sz="2400" dirty="0">
              <a:solidFill>
                <a:schemeClr val="bg1"/>
              </a:solidFill>
              <a:latin typeface="Arial Regular" charset="0"/>
              <a:ea typeface="Arial Regular" charset="0"/>
            </a:endParaRPr>
          </a:p>
          <a:p>
            <a:pPr marL="1257300" lvl="2" indent="-342900" defTabSz="457200" fontAlgn="base">
              <a:spcBef>
                <a:spcPct val="0"/>
              </a:spcBef>
              <a:spcAft>
                <a:spcPct val="0"/>
              </a:spcAft>
              <a:buFont typeface="Arial" charset="0"/>
              <a:buChar char="•"/>
              <a:defRPr/>
            </a:pPr>
            <a:r>
              <a:rPr lang="en-US" sz="2400" dirty="0">
                <a:solidFill>
                  <a:schemeClr val="bg1"/>
                </a:solidFill>
                <a:latin typeface="Arial Regular" charset="0"/>
                <a:ea typeface="Arial Regular" charset="0"/>
              </a:rPr>
              <a:t>Kirsch Center, Room 115</a:t>
            </a:r>
          </a:p>
          <a:p>
            <a:pPr marL="1257300" lvl="2" indent="-342900" defTabSz="457200" fontAlgn="base">
              <a:spcBef>
                <a:spcPct val="0"/>
              </a:spcBef>
              <a:spcAft>
                <a:spcPct val="0"/>
              </a:spcAft>
              <a:buFont typeface="Arial" charset="0"/>
              <a:buChar char="•"/>
              <a:defRPr/>
            </a:pPr>
            <a:r>
              <a:rPr lang="en-US" sz="2400" dirty="0" smtClean="0">
                <a:solidFill>
                  <a:schemeClr val="bg1"/>
                </a:solidFill>
                <a:latin typeface="Arial Regular" charset="0"/>
                <a:ea typeface="Arial Regular" charset="0"/>
              </a:rPr>
              <a:t>Lunch provided to attendees</a:t>
            </a:r>
            <a:endParaRPr lang="en-US" sz="2400" dirty="0">
              <a:solidFill>
                <a:schemeClr val="bg1"/>
              </a:solidFill>
              <a:latin typeface="Arial Regular" charset="0"/>
              <a:ea typeface="Arial Regular" charset="0"/>
            </a:endParaRPr>
          </a:p>
          <a:p>
            <a:pPr marL="342900" lvl="0" indent="-342900" defTabSz="457200" fontAlgn="base">
              <a:spcBef>
                <a:spcPct val="0"/>
              </a:spcBef>
              <a:spcAft>
                <a:spcPct val="0"/>
              </a:spcAft>
              <a:buFont typeface="Wingdings" charset="2"/>
              <a:buChar char="§"/>
              <a:defRPr/>
            </a:pPr>
            <a:endParaRPr lang="en-US" sz="2400" dirty="0">
              <a:solidFill>
                <a:schemeClr val="bg1"/>
              </a:solidFill>
              <a:latin typeface="Arial Regular" charset="0"/>
              <a:ea typeface="Arial Regular" charset="0"/>
            </a:endParaRPr>
          </a:p>
          <a:p>
            <a:pPr marL="342900" indent="-342900" defTabSz="457200" fontAlgn="base">
              <a:spcBef>
                <a:spcPct val="0"/>
              </a:spcBef>
              <a:spcAft>
                <a:spcPct val="0"/>
              </a:spcAft>
              <a:buFont typeface="Wingdings" charset="2"/>
              <a:buChar char="§"/>
              <a:defRPr/>
            </a:pPr>
            <a:r>
              <a:rPr lang="en-US" sz="2400" dirty="0">
                <a:solidFill>
                  <a:schemeClr val="bg1"/>
                </a:solidFill>
                <a:latin typeface="Arial Regular" charset="0"/>
                <a:ea typeface="Arial Regular" charset="0"/>
              </a:rPr>
              <a:t>Use feedback to implement our model</a:t>
            </a:r>
          </a:p>
          <a:p>
            <a:pPr marL="1257300" lvl="2" indent="-342900" defTabSz="457200" fontAlgn="base">
              <a:spcBef>
                <a:spcPct val="0"/>
              </a:spcBef>
              <a:spcAft>
                <a:spcPct val="0"/>
              </a:spcAft>
              <a:buFont typeface="Arial" charset="0"/>
              <a:buChar char="•"/>
              <a:defRPr/>
            </a:pPr>
            <a:r>
              <a:rPr lang="en-US" sz="2400" dirty="0">
                <a:solidFill>
                  <a:schemeClr val="bg1"/>
                </a:solidFill>
                <a:latin typeface="Arial Regular" charset="0"/>
                <a:ea typeface="Arial Regular" charset="0"/>
              </a:rPr>
              <a:t>Form collaborative teams</a:t>
            </a:r>
          </a:p>
          <a:p>
            <a:pPr marL="1257300" lvl="2" indent="-342900" defTabSz="457200" fontAlgn="base">
              <a:spcBef>
                <a:spcPct val="0"/>
              </a:spcBef>
              <a:spcAft>
                <a:spcPct val="0"/>
              </a:spcAft>
              <a:buFont typeface="Arial" charset="0"/>
              <a:buChar char="•"/>
              <a:defRPr/>
            </a:pPr>
            <a:r>
              <a:rPr lang="en-US" sz="2400" dirty="0">
                <a:solidFill>
                  <a:schemeClr val="bg1"/>
                </a:solidFill>
                <a:latin typeface="Arial Regular" charset="0"/>
                <a:ea typeface="Arial Regular" charset="0"/>
              </a:rPr>
              <a:t>Set goals and outcomes by summer 2019</a:t>
            </a:r>
          </a:p>
          <a:p>
            <a:pPr marL="1257300" lvl="2" indent="-342900" defTabSz="457200" fontAlgn="base">
              <a:spcBef>
                <a:spcPct val="0"/>
              </a:spcBef>
              <a:spcAft>
                <a:spcPct val="0"/>
              </a:spcAft>
              <a:buFont typeface="Wingdings" charset="2"/>
              <a:buChar char="§"/>
              <a:defRPr/>
            </a:pPr>
            <a:endParaRPr lang="en-US" sz="2400" dirty="0">
              <a:solidFill>
                <a:schemeClr val="bg1"/>
              </a:solidFill>
              <a:latin typeface="Arial Regular" charset="0"/>
              <a:ea typeface="Arial Regular" charset="0"/>
            </a:endParaRPr>
          </a:p>
          <a:p>
            <a:pPr marL="342900" indent="-342900" defTabSz="457200" fontAlgn="base">
              <a:spcBef>
                <a:spcPct val="0"/>
              </a:spcBef>
              <a:spcAft>
                <a:spcPct val="0"/>
              </a:spcAft>
              <a:buFont typeface="Wingdings" charset="2"/>
              <a:buChar char="§"/>
              <a:defRPr/>
            </a:pPr>
            <a:r>
              <a:rPr lang="en-US" sz="2400" dirty="0">
                <a:solidFill>
                  <a:schemeClr val="bg1"/>
                </a:solidFill>
                <a:latin typeface="Arial Regular" charset="0"/>
                <a:ea typeface="Arial Regular" charset="0"/>
              </a:rPr>
              <a:t>Work in collaborative teams to design our Guided Pathways model throughout 2018-19 </a:t>
            </a:r>
          </a:p>
          <a:p>
            <a:pPr lvl="0" defTabSz="457200" fontAlgn="base">
              <a:spcBef>
                <a:spcPct val="0"/>
              </a:spcBef>
              <a:spcAft>
                <a:spcPct val="0"/>
              </a:spcAft>
              <a:defRPr/>
            </a:pPr>
            <a:endParaRPr lang="en-US" sz="3600" dirty="0" smtClean="0">
              <a:solidFill>
                <a:srgbClr val="7F4B67">
                  <a:lumMod val="75000"/>
                </a:srgbClr>
              </a:solidFill>
              <a:latin typeface="Britannic Bold" pitchFamily="34" charset="0"/>
            </a:endParaRPr>
          </a:p>
          <a:p>
            <a:endParaRPr lang="en-US" dirty="0" smtClean="0"/>
          </a:p>
          <a:p>
            <a:endParaRPr lang="en-US" dirty="0"/>
          </a:p>
        </p:txBody>
      </p:sp>
    </p:spTree>
    <p:extLst>
      <p:ext uri="{BB962C8B-B14F-4D97-AF65-F5344CB8AC3E}">
        <p14:creationId xmlns:p14="http://schemas.microsoft.com/office/powerpoint/2010/main" val="16348680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Shape 1133"/>
          <p:cNvSpPr txBox="1"/>
          <p:nvPr/>
        </p:nvSpPr>
        <p:spPr>
          <a:xfrm>
            <a:off x="1524000" y="304800"/>
            <a:ext cx="8513409"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 sz="2400" b="1" dirty="0">
                <a:solidFill>
                  <a:schemeClr val="bg1"/>
                </a:solidFill>
                <a:latin typeface="Arial"/>
                <a:ea typeface="Arial"/>
                <a:cs typeface="Arial"/>
                <a:sym typeface="Arial"/>
              </a:rPr>
              <a:t>Case Study: Mt. San Antonio Course Sequencing </a:t>
            </a:r>
            <a:endParaRPr sz="2400" b="1" dirty="0">
              <a:solidFill>
                <a:schemeClr val="bg1"/>
              </a:solidFill>
              <a:latin typeface="Arial"/>
              <a:ea typeface="Arial"/>
              <a:cs typeface="Arial"/>
              <a:sym typeface="Arial"/>
            </a:endParaRPr>
          </a:p>
        </p:txBody>
      </p:sp>
      <p:pic>
        <p:nvPicPr>
          <p:cNvPr id="1134" name="Shape 1134" descr="CLP 2478.jpg"/>
          <p:cNvPicPr preferRelativeResize="0"/>
          <p:nvPr/>
        </p:nvPicPr>
        <p:blipFill rotWithShape="1">
          <a:blip r:embed="rId3">
            <a:alphaModFix/>
          </a:blip>
          <a:srcRect l="8206" r="14562" b="1121"/>
          <a:stretch/>
        </p:blipFill>
        <p:spPr>
          <a:xfrm rot="338520">
            <a:off x="5111382" y="1085062"/>
            <a:ext cx="3715995" cy="4955272"/>
          </a:xfrm>
          <a:prstGeom prst="rect">
            <a:avLst/>
          </a:prstGeom>
          <a:noFill/>
          <a:ln>
            <a:noFill/>
          </a:ln>
          <a:effectLst>
            <a:outerShdw blurRad="50800" dist="76200" dir="2700000" algn="tl" rotWithShape="0">
              <a:prstClr val="black">
                <a:alpha val="40000"/>
              </a:prstClr>
            </a:outerShdw>
          </a:effectLst>
        </p:spPr>
      </p:pic>
      <p:sp>
        <p:nvSpPr>
          <p:cNvPr id="1135" name="Shape 1135"/>
          <p:cNvSpPr txBox="1"/>
          <p:nvPr/>
        </p:nvSpPr>
        <p:spPr>
          <a:xfrm>
            <a:off x="1524000" y="1028343"/>
            <a:ext cx="3962400" cy="4801313"/>
          </a:xfrm>
          <a:prstGeom prst="rect">
            <a:avLst/>
          </a:prstGeom>
          <a:noFill/>
          <a:ln>
            <a:noFill/>
          </a:ln>
        </p:spPr>
        <p:txBody>
          <a:bodyPr wrap="square" lIns="91425" tIns="45700" rIns="91425" bIns="45700" anchor="t" anchorCtr="0">
            <a:noAutofit/>
          </a:bodyPr>
          <a:lstStyle/>
          <a:p>
            <a:pPr marR="0" lvl="0" algn="l" rtl="0">
              <a:spcBef>
                <a:spcPts val="0"/>
              </a:spcBef>
              <a:spcAft>
                <a:spcPts val="1000"/>
              </a:spcAft>
              <a:buClr>
                <a:schemeClr val="bg1"/>
              </a:buClr>
              <a:buSzPts val="1800"/>
            </a:pPr>
            <a:r>
              <a:rPr lang="en-US" dirty="0" smtClean="0">
                <a:solidFill>
                  <a:schemeClr val="bg1"/>
                </a:solidFill>
                <a:latin typeface="Arial"/>
                <a:ea typeface="Arial"/>
                <a:cs typeface="Arial"/>
                <a:sym typeface="Arial"/>
              </a:rPr>
              <a:t>C</a:t>
            </a:r>
            <a:r>
              <a:rPr lang="en" dirty="0" smtClean="0">
                <a:solidFill>
                  <a:schemeClr val="bg1"/>
                </a:solidFill>
                <a:latin typeface="Arial"/>
                <a:ea typeface="Arial"/>
                <a:cs typeface="Arial"/>
                <a:sym typeface="Arial"/>
              </a:rPr>
              <a:t>ross-functional </a:t>
            </a:r>
            <a:r>
              <a:rPr lang="en" dirty="0">
                <a:solidFill>
                  <a:schemeClr val="bg1"/>
                </a:solidFill>
                <a:latin typeface="Arial"/>
                <a:ea typeface="Arial"/>
                <a:cs typeface="Arial"/>
                <a:sym typeface="Arial"/>
              </a:rPr>
              <a:t>faculty and staff </a:t>
            </a:r>
            <a:r>
              <a:rPr lang="en" dirty="0" smtClean="0">
                <a:solidFill>
                  <a:schemeClr val="bg1"/>
                </a:solidFill>
                <a:latin typeface="Arial"/>
                <a:ea typeface="Arial"/>
                <a:cs typeface="Arial"/>
                <a:sym typeface="Arial"/>
              </a:rPr>
              <a:t>teams</a:t>
            </a:r>
            <a:r>
              <a:rPr lang="en-US" dirty="0" smtClean="0">
                <a:solidFill>
                  <a:schemeClr val="bg1"/>
                </a:solidFill>
                <a:latin typeface="Arial"/>
                <a:ea typeface="Arial"/>
                <a:cs typeface="Arial"/>
                <a:sym typeface="Arial"/>
              </a:rPr>
              <a:t>, including</a:t>
            </a:r>
            <a:endParaRPr dirty="0">
              <a:solidFill>
                <a:schemeClr val="bg1"/>
              </a:solidFill>
            </a:endParaRPr>
          </a:p>
          <a:p>
            <a:pPr marL="285750" marR="0" lvl="0" indent="-285750" algn="l" rtl="0">
              <a:spcBef>
                <a:spcPts val="0"/>
              </a:spcBef>
              <a:spcAft>
                <a:spcPts val="1000"/>
              </a:spcAft>
              <a:buClr>
                <a:schemeClr val="bg1"/>
              </a:buClr>
              <a:buSzPts val="1800"/>
              <a:buFont typeface="Wingdings" charset="2"/>
              <a:buChar char="§"/>
            </a:pPr>
            <a:r>
              <a:rPr lang="en" dirty="0" smtClean="0">
                <a:solidFill>
                  <a:schemeClr val="bg1"/>
                </a:solidFill>
                <a:latin typeface="Arial"/>
                <a:ea typeface="Arial"/>
                <a:cs typeface="Arial"/>
                <a:sym typeface="Arial"/>
              </a:rPr>
              <a:t>Counseling</a:t>
            </a:r>
            <a:endParaRPr lang="en-US" dirty="0" smtClean="0">
              <a:solidFill>
                <a:schemeClr val="bg1"/>
              </a:solidFill>
              <a:latin typeface="Arial"/>
              <a:ea typeface="Arial"/>
              <a:cs typeface="Arial"/>
              <a:sym typeface="Arial"/>
            </a:endParaRPr>
          </a:p>
          <a:p>
            <a:pPr marL="285750" marR="0" lvl="0" indent="-285750" algn="l" rtl="0">
              <a:spcBef>
                <a:spcPts val="0"/>
              </a:spcBef>
              <a:spcAft>
                <a:spcPts val="1000"/>
              </a:spcAft>
              <a:buClr>
                <a:schemeClr val="bg1"/>
              </a:buClr>
              <a:buSzPts val="1800"/>
              <a:buFont typeface="Wingdings" charset="2"/>
              <a:buChar char="§"/>
            </a:pPr>
            <a:r>
              <a:rPr lang="en" dirty="0" smtClean="0">
                <a:solidFill>
                  <a:schemeClr val="bg1"/>
                </a:solidFill>
                <a:latin typeface="Arial"/>
                <a:ea typeface="Arial"/>
                <a:cs typeface="Arial"/>
                <a:sym typeface="Arial"/>
              </a:rPr>
              <a:t>Student </a:t>
            </a:r>
            <a:r>
              <a:rPr lang="en-US" dirty="0" smtClean="0">
                <a:solidFill>
                  <a:schemeClr val="bg1"/>
                </a:solidFill>
                <a:latin typeface="Arial"/>
                <a:ea typeface="Arial"/>
                <a:cs typeface="Arial"/>
                <a:sym typeface="Arial"/>
              </a:rPr>
              <a:t>s</a:t>
            </a:r>
            <a:r>
              <a:rPr lang="en" dirty="0" smtClean="0">
                <a:solidFill>
                  <a:schemeClr val="bg1"/>
                </a:solidFill>
                <a:latin typeface="Arial"/>
                <a:ea typeface="Arial"/>
                <a:cs typeface="Arial"/>
                <a:sym typeface="Arial"/>
              </a:rPr>
              <a:t>upport</a:t>
            </a:r>
            <a:endParaRPr lang="en-US" dirty="0" smtClean="0">
              <a:solidFill>
                <a:schemeClr val="bg1"/>
              </a:solidFill>
              <a:latin typeface="Arial"/>
              <a:ea typeface="Arial"/>
              <a:cs typeface="Arial"/>
              <a:sym typeface="Arial"/>
            </a:endParaRPr>
          </a:p>
          <a:p>
            <a:pPr marL="285750" marR="0" lvl="0" indent="-285750" algn="l" rtl="0">
              <a:spcBef>
                <a:spcPts val="0"/>
              </a:spcBef>
              <a:spcAft>
                <a:spcPts val="1000"/>
              </a:spcAft>
              <a:buClr>
                <a:schemeClr val="bg1"/>
              </a:buClr>
              <a:buSzPts val="1800"/>
              <a:buFont typeface="Wingdings" charset="2"/>
              <a:buChar char="§"/>
            </a:pPr>
            <a:r>
              <a:rPr lang="en" dirty="0" smtClean="0">
                <a:solidFill>
                  <a:schemeClr val="bg1"/>
                </a:solidFill>
                <a:latin typeface="Arial"/>
                <a:ea typeface="Arial"/>
                <a:cs typeface="Arial"/>
                <a:sym typeface="Arial"/>
              </a:rPr>
              <a:t>Instructional </a:t>
            </a:r>
            <a:r>
              <a:rPr lang="en" dirty="0">
                <a:solidFill>
                  <a:schemeClr val="bg1"/>
                </a:solidFill>
                <a:latin typeface="Arial"/>
                <a:ea typeface="Arial"/>
                <a:cs typeface="Arial"/>
                <a:sym typeface="Arial"/>
              </a:rPr>
              <a:t>faculty </a:t>
            </a:r>
            <a:r>
              <a:rPr lang="en" dirty="0" smtClean="0">
                <a:solidFill>
                  <a:schemeClr val="bg1"/>
                </a:solidFill>
                <a:latin typeface="Arial"/>
                <a:ea typeface="Arial"/>
                <a:cs typeface="Arial"/>
                <a:sym typeface="Arial"/>
              </a:rPr>
              <a:t>(</a:t>
            </a:r>
            <a:r>
              <a:rPr lang="en" dirty="0">
                <a:solidFill>
                  <a:schemeClr val="bg1"/>
                </a:solidFill>
                <a:latin typeface="Arial"/>
                <a:ea typeface="Arial"/>
                <a:cs typeface="Arial"/>
                <a:sym typeface="Arial"/>
              </a:rPr>
              <a:t>content </a:t>
            </a:r>
            <a:r>
              <a:rPr lang="en-US" dirty="0" smtClean="0">
                <a:solidFill>
                  <a:schemeClr val="bg1"/>
                </a:solidFill>
                <a:latin typeface="Arial"/>
                <a:ea typeface="Arial"/>
                <a:cs typeface="Arial"/>
                <a:sym typeface="Arial"/>
              </a:rPr>
              <a:t/>
            </a:r>
            <a:br>
              <a:rPr lang="en-US" dirty="0" smtClean="0">
                <a:solidFill>
                  <a:schemeClr val="bg1"/>
                </a:solidFill>
                <a:latin typeface="Arial"/>
                <a:ea typeface="Arial"/>
                <a:cs typeface="Arial"/>
                <a:sym typeface="Arial"/>
              </a:rPr>
            </a:br>
            <a:r>
              <a:rPr lang="en" dirty="0" smtClean="0">
                <a:solidFill>
                  <a:schemeClr val="bg1"/>
                </a:solidFill>
                <a:latin typeface="Arial"/>
                <a:ea typeface="Arial"/>
                <a:cs typeface="Arial"/>
                <a:sym typeface="Arial"/>
              </a:rPr>
              <a:t>area</a:t>
            </a:r>
            <a:r>
              <a:rPr lang="en" dirty="0">
                <a:solidFill>
                  <a:schemeClr val="bg1"/>
                </a:solidFill>
                <a:latin typeface="Arial"/>
                <a:ea typeface="Arial"/>
                <a:cs typeface="Arial"/>
                <a:sym typeface="Arial"/>
              </a:rPr>
              <a:t>, English, </a:t>
            </a:r>
            <a:r>
              <a:rPr lang="en-US" dirty="0" smtClean="0">
                <a:solidFill>
                  <a:schemeClr val="bg1"/>
                </a:solidFill>
                <a:latin typeface="Arial"/>
                <a:ea typeface="Arial"/>
                <a:cs typeface="Arial"/>
                <a:sym typeface="Arial"/>
              </a:rPr>
              <a:t>M</a:t>
            </a:r>
            <a:r>
              <a:rPr lang="en" dirty="0" err="1" smtClean="0">
                <a:solidFill>
                  <a:schemeClr val="bg1"/>
                </a:solidFill>
                <a:latin typeface="Arial"/>
                <a:ea typeface="Arial"/>
                <a:cs typeface="Arial"/>
                <a:sym typeface="Arial"/>
              </a:rPr>
              <a:t>ath</a:t>
            </a:r>
            <a:r>
              <a:rPr lang="en" dirty="0" smtClean="0">
                <a:solidFill>
                  <a:schemeClr val="bg1"/>
                </a:solidFill>
                <a:latin typeface="Arial"/>
                <a:ea typeface="Arial"/>
                <a:cs typeface="Arial"/>
                <a:sym typeface="Arial"/>
              </a:rPr>
              <a:t>,</a:t>
            </a:r>
            <a:r>
              <a:rPr lang="en-US" dirty="0" smtClean="0">
                <a:solidFill>
                  <a:schemeClr val="bg1"/>
                </a:solidFill>
                <a:latin typeface="Arial"/>
                <a:ea typeface="Arial"/>
                <a:cs typeface="Arial"/>
                <a:sym typeface="Arial"/>
              </a:rPr>
              <a:t> </a:t>
            </a:r>
            <a:r>
              <a:rPr lang="en" dirty="0" smtClean="0">
                <a:solidFill>
                  <a:schemeClr val="bg1"/>
                </a:solidFill>
                <a:latin typeface="Arial"/>
                <a:ea typeface="Arial"/>
                <a:cs typeface="Arial"/>
                <a:sym typeface="Arial"/>
              </a:rPr>
              <a:t>ESL</a:t>
            </a:r>
            <a:r>
              <a:rPr lang="en" dirty="0">
                <a:solidFill>
                  <a:schemeClr val="bg1"/>
                </a:solidFill>
                <a:latin typeface="Arial"/>
                <a:ea typeface="Arial"/>
                <a:cs typeface="Arial"/>
                <a:sym typeface="Arial"/>
              </a:rPr>
              <a:t>, </a:t>
            </a:r>
            <a:r>
              <a:rPr lang="en-US" dirty="0" smtClean="0">
                <a:solidFill>
                  <a:schemeClr val="bg1"/>
                </a:solidFill>
                <a:latin typeface="Arial"/>
                <a:ea typeface="Arial"/>
                <a:cs typeface="Arial"/>
                <a:sym typeface="Arial"/>
              </a:rPr>
              <a:t>R</a:t>
            </a:r>
            <a:r>
              <a:rPr lang="en" dirty="0" smtClean="0">
                <a:solidFill>
                  <a:schemeClr val="bg1"/>
                </a:solidFill>
                <a:latin typeface="Arial"/>
                <a:ea typeface="Arial"/>
                <a:cs typeface="Arial"/>
                <a:sym typeface="Arial"/>
              </a:rPr>
              <a:t>eading</a:t>
            </a:r>
            <a:r>
              <a:rPr lang="en" dirty="0">
                <a:solidFill>
                  <a:schemeClr val="bg1"/>
                </a:solidFill>
                <a:latin typeface="Arial"/>
                <a:ea typeface="Arial"/>
                <a:cs typeface="Arial"/>
                <a:sym typeface="Arial"/>
              </a:rPr>
              <a:t>, </a:t>
            </a:r>
            <a:r>
              <a:rPr lang="en-US" dirty="0" smtClean="0">
                <a:solidFill>
                  <a:schemeClr val="bg1"/>
                </a:solidFill>
                <a:latin typeface="Arial"/>
                <a:ea typeface="Arial"/>
                <a:cs typeface="Arial"/>
                <a:sym typeface="Arial"/>
              </a:rPr>
              <a:t>L</a:t>
            </a:r>
            <a:r>
              <a:rPr lang="en" dirty="0" smtClean="0">
                <a:solidFill>
                  <a:schemeClr val="bg1"/>
                </a:solidFill>
                <a:latin typeface="Arial"/>
                <a:ea typeface="Arial"/>
                <a:cs typeface="Arial"/>
                <a:sym typeface="Arial"/>
              </a:rPr>
              <a:t>ibrary </a:t>
            </a:r>
            <a:r>
              <a:rPr lang="en-US" dirty="0" smtClean="0">
                <a:solidFill>
                  <a:schemeClr val="bg1"/>
                </a:solidFill>
                <a:latin typeface="Arial"/>
                <a:ea typeface="Arial"/>
                <a:cs typeface="Arial"/>
                <a:sym typeface="Arial"/>
              </a:rPr>
              <a:t>and others</a:t>
            </a:r>
            <a:r>
              <a:rPr lang="en" dirty="0" smtClean="0">
                <a:solidFill>
                  <a:schemeClr val="bg1"/>
                </a:solidFill>
                <a:latin typeface="Arial"/>
                <a:ea typeface="Arial"/>
                <a:cs typeface="Arial"/>
                <a:sym typeface="Arial"/>
              </a:rPr>
              <a:t>) </a:t>
            </a:r>
            <a:endParaRPr lang="en-US" dirty="0" smtClean="0">
              <a:solidFill>
                <a:schemeClr val="bg1"/>
              </a:solidFill>
              <a:latin typeface="Arial"/>
              <a:ea typeface="Arial"/>
              <a:cs typeface="Arial"/>
              <a:sym typeface="Arial"/>
            </a:endParaRPr>
          </a:p>
          <a:p>
            <a:pPr marR="0" lvl="0" algn="l" rtl="0">
              <a:spcBef>
                <a:spcPts val="0"/>
              </a:spcBef>
              <a:spcAft>
                <a:spcPts val="1000"/>
              </a:spcAft>
              <a:buClr>
                <a:schemeClr val="bg1"/>
              </a:buClr>
              <a:buSzPts val="1800"/>
            </a:pPr>
            <a:endParaRPr lang="en-US" dirty="0" smtClean="0">
              <a:solidFill>
                <a:schemeClr val="bg1"/>
              </a:solidFill>
              <a:latin typeface="Arial"/>
              <a:ea typeface="Arial"/>
              <a:cs typeface="Arial"/>
              <a:sym typeface="Arial"/>
            </a:endParaRPr>
          </a:p>
          <a:p>
            <a:pPr marR="0" lvl="0" algn="l" rtl="0">
              <a:spcBef>
                <a:spcPts val="0"/>
              </a:spcBef>
              <a:spcAft>
                <a:spcPts val="1000"/>
              </a:spcAft>
              <a:buClr>
                <a:schemeClr val="bg1"/>
              </a:buClr>
              <a:buSzPts val="1800"/>
            </a:pPr>
            <a:r>
              <a:rPr lang="en-US" dirty="0" smtClean="0">
                <a:solidFill>
                  <a:schemeClr val="bg1"/>
                </a:solidFill>
                <a:latin typeface="Arial"/>
                <a:ea typeface="Arial"/>
                <a:cs typeface="Arial"/>
                <a:sym typeface="Arial"/>
              </a:rPr>
              <a:t>Teams worked on</a:t>
            </a:r>
          </a:p>
          <a:p>
            <a:pPr marL="285750" indent="-285750">
              <a:spcAft>
                <a:spcPts val="1000"/>
              </a:spcAft>
              <a:buClr>
                <a:schemeClr val="bg1"/>
              </a:buClr>
              <a:buSzPts val="1800"/>
              <a:buFont typeface="Wingdings" charset="2"/>
              <a:buChar char="§"/>
            </a:pPr>
            <a:r>
              <a:rPr lang="en-US" dirty="0">
                <a:solidFill>
                  <a:schemeClr val="bg1"/>
                </a:solidFill>
                <a:ea typeface="Arial"/>
                <a:cs typeface="Arial"/>
                <a:sym typeface="Arial"/>
              </a:rPr>
              <a:t>O</a:t>
            </a:r>
            <a:r>
              <a:rPr lang="en" dirty="0">
                <a:solidFill>
                  <a:schemeClr val="bg1"/>
                </a:solidFill>
                <a:ea typeface="Arial"/>
                <a:cs typeface="Arial"/>
                <a:sym typeface="Arial"/>
              </a:rPr>
              <a:t>rdering of courses for each degree and </a:t>
            </a:r>
            <a:r>
              <a:rPr lang="en" dirty="0" smtClean="0">
                <a:solidFill>
                  <a:schemeClr val="bg1"/>
                </a:solidFill>
                <a:ea typeface="Arial"/>
                <a:cs typeface="Arial"/>
                <a:sym typeface="Arial"/>
              </a:rPr>
              <a:t>certificate</a:t>
            </a:r>
            <a:endParaRPr lang="en-US" dirty="0" smtClean="0">
              <a:solidFill>
                <a:schemeClr val="bg1"/>
              </a:solidFill>
              <a:ea typeface="Arial"/>
              <a:cs typeface="Arial"/>
              <a:sym typeface="Arial"/>
            </a:endParaRPr>
          </a:p>
          <a:p>
            <a:pPr marL="285750" indent="-285750">
              <a:spcAft>
                <a:spcPts val="1000"/>
              </a:spcAft>
              <a:buClr>
                <a:schemeClr val="bg1"/>
              </a:buClr>
              <a:buSzPts val="1800"/>
              <a:buFont typeface="Wingdings" charset="2"/>
              <a:buChar char="§"/>
            </a:pPr>
            <a:r>
              <a:rPr lang="en-US" dirty="0" smtClean="0">
                <a:solidFill>
                  <a:schemeClr val="bg1"/>
                </a:solidFill>
                <a:ea typeface="Arial"/>
                <a:cs typeface="Arial"/>
                <a:sym typeface="Arial"/>
              </a:rPr>
              <a:t>Examining where students </a:t>
            </a:r>
            <a:br>
              <a:rPr lang="en-US" dirty="0" smtClean="0">
                <a:solidFill>
                  <a:schemeClr val="bg1"/>
                </a:solidFill>
                <a:ea typeface="Arial"/>
                <a:cs typeface="Arial"/>
                <a:sym typeface="Arial"/>
              </a:rPr>
            </a:br>
            <a:r>
              <a:rPr lang="en-US" dirty="0" smtClean="0">
                <a:solidFill>
                  <a:schemeClr val="bg1"/>
                </a:solidFill>
                <a:ea typeface="Arial"/>
                <a:cs typeface="Arial"/>
                <a:sym typeface="Arial"/>
              </a:rPr>
              <a:t>should obtain support </a:t>
            </a:r>
            <a:br>
              <a:rPr lang="en-US" dirty="0" smtClean="0">
                <a:solidFill>
                  <a:schemeClr val="bg1"/>
                </a:solidFill>
                <a:ea typeface="Arial"/>
                <a:cs typeface="Arial"/>
                <a:sym typeface="Arial"/>
              </a:rPr>
            </a:br>
            <a:r>
              <a:rPr lang="en-US" dirty="0" smtClean="0">
                <a:solidFill>
                  <a:schemeClr val="bg1"/>
                </a:solidFill>
                <a:ea typeface="Arial"/>
                <a:cs typeface="Arial"/>
                <a:sym typeface="Arial"/>
              </a:rPr>
              <a:t>services along the way</a:t>
            </a:r>
            <a:endParaRPr lang="en-US" dirty="0">
              <a:solidFill>
                <a:schemeClr val="bg1"/>
              </a:solidFill>
              <a:ea typeface="Arial"/>
              <a:cs typeface="Arial"/>
              <a:sym typeface="Arial"/>
            </a:endParaRPr>
          </a:p>
          <a:p>
            <a:pPr marR="0" lvl="0" algn="l" rtl="0">
              <a:spcBef>
                <a:spcPts val="0"/>
              </a:spcBef>
              <a:spcAft>
                <a:spcPts val="0"/>
              </a:spcAft>
              <a:buClr>
                <a:schemeClr val="dk1"/>
              </a:buClr>
              <a:buSzPts val="1800"/>
            </a:pPr>
            <a:r>
              <a:rPr lang="en" sz="1800" dirty="0" smtClean="0">
                <a:solidFill>
                  <a:schemeClr val="bg1"/>
                </a:solidFill>
                <a:latin typeface="Arial"/>
                <a:ea typeface="Arial"/>
                <a:cs typeface="Arial"/>
                <a:sym typeface="Arial"/>
              </a:rPr>
              <a:t> </a:t>
            </a:r>
            <a:endParaRPr dirty="0">
              <a:solidFill>
                <a:schemeClr val="bg1"/>
              </a:solidFill>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7957" t="7916" r="11269" b="18294"/>
          <a:stretch/>
        </p:blipFill>
        <p:spPr>
          <a:xfrm>
            <a:off x="5839692" y="5638800"/>
            <a:ext cx="1579242" cy="1018309"/>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45646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73903"/>
            <a:ext cx="8229600" cy="830997"/>
          </a:xfrm>
          <a:prstGeom prst="rect">
            <a:avLst/>
          </a:prstGeom>
          <a:noFill/>
        </p:spPr>
        <p:txBody>
          <a:bodyPr wrap="square" rtlCol="0">
            <a:spAutoFit/>
          </a:bodyPr>
          <a:lstStyle>
            <a:defPPr>
              <a:defRPr lang="en-US"/>
            </a:defPPr>
            <a:lvl1pPr>
              <a:defRPr sz="2400">
                <a:solidFill>
                  <a:schemeClr val="bg1"/>
                </a:solidFill>
                <a:latin typeface="Adobe Fan Heiti Std B" panose="020B0700000000000000" pitchFamily="34" charset="-128"/>
                <a:ea typeface="Adobe Fan Heiti Std B" panose="020B0700000000000000" pitchFamily="34" charset="-128"/>
                <a:cs typeface="+mj-cs"/>
              </a:defRPr>
            </a:lvl1pPr>
          </a:lstStyle>
          <a:p>
            <a:r>
              <a:rPr lang="en-US" b="1" dirty="0">
                <a:latin typeface="Arial Regular" charset="0"/>
                <a:ea typeface="Arial Regular" charset="0"/>
              </a:rPr>
              <a:t>How Can I Get Involved?</a:t>
            </a:r>
          </a:p>
          <a:p>
            <a:endParaRPr lang="en-US" dirty="0">
              <a:latin typeface="Arial Regular" charset="0"/>
              <a:ea typeface="Arial Regular" charset="0"/>
            </a:endParaRPr>
          </a:p>
        </p:txBody>
      </p:sp>
      <p:sp>
        <p:nvSpPr>
          <p:cNvPr id="3" name="TextBox 2"/>
          <p:cNvSpPr txBox="1"/>
          <p:nvPr/>
        </p:nvSpPr>
        <p:spPr>
          <a:xfrm>
            <a:off x="1524001" y="990600"/>
            <a:ext cx="6629400" cy="4616648"/>
          </a:xfrm>
          <a:prstGeom prst="rect">
            <a:avLst/>
          </a:prstGeom>
          <a:noFill/>
        </p:spPr>
        <p:txBody>
          <a:bodyPr wrap="square" rtlCol="0">
            <a:spAutoFit/>
          </a:bodyPr>
          <a:lstStyle/>
          <a:p>
            <a:pPr defTabSz="457200" fontAlgn="base">
              <a:spcBef>
                <a:spcPct val="0"/>
              </a:spcBef>
              <a:spcAft>
                <a:spcPct val="0"/>
              </a:spcAft>
              <a:defRPr/>
            </a:pPr>
            <a:r>
              <a:rPr lang="en-US" sz="2400" dirty="0" smtClean="0">
                <a:solidFill>
                  <a:schemeClr val="bg1"/>
                </a:solidFill>
                <a:latin typeface="Arial Regular" charset="0"/>
                <a:ea typeface="Arial Regular" charset="0"/>
              </a:rPr>
              <a:t>Visit </a:t>
            </a:r>
            <a:r>
              <a:rPr lang="en-US" sz="2400" dirty="0">
                <a:solidFill>
                  <a:schemeClr val="bg1"/>
                </a:solidFill>
                <a:latin typeface="Arial Regular" charset="0"/>
                <a:ea typeface="Arial Regular" charset="0"/>
              </a:rPr>
              <a:t>the Guided Pathways webpage for more information and </a:t>
            </a:r>
            <a:r>
              <a:rPr lang="en-US" sz="2400" dirty="0" smtClean="0">
                <a:solidFill>
                  <a:schemeClr val="bg1"/>
                </a:solidFill>
                <a:latin typeface="Arial Regular" charset="0"/>
                <a:ea typeface="Arial Regular" charset="0"/>
              </a:rPr>
              <a:t>opportunities </a:t>
            </a:r>
          </a:p>
          <a:p>
            <a:pPr defTabSz="457200" fontAlgn="base">
              <a:spcBef>
                <a:spcPct val="0"/>
              </a:spcBef>
              <a:spcAft>
                <a:spcPct val="0"/>
              </a:spcAft>
              <a:defRPr/>
            </a:pPr>
            <a:endParaRPr lang="en-US" sz="2400" dirty="0">
              <a:solidFill>
                <a:schemeClr val="bg1"/>
              </a:solidFill>
              <a:latin typeface="Arial Regular" charset="0"/>
              <a:ea typeface="Arial Regular" charset="0"/>
            </a:endParaRPr>
          </a:p>
          <a:p>
            <a:pPr defTabSz="457200" fontAlgn="base">
              <a:spcBef>
                <a:spcPct val="0"/>
              </a:spcBef>
              <a:spcAft>
                <a:spcPct val="0"/>
              </a:spcAft>
              <a:defRPr/>
            </a:pPr>
            <a:r>
              <a:rPr lang="en-US" sz="3600" b="1" dirty="0" err="1" smtClean="0">
                <a:solidFill>
                  <a:schemeClr val="bg1"/>
                </a:solidFill>
                <a:latin typeface="Arial Regular" charset="0"/>
                <a:ea typeface="Arial Regular" charset="0"/>
              </a:rPr>
              <a:t>deanza.edu</a:t>
            </a:r>
            <a:r>
              <a:rPr lang="en-US" sz="3600" b="1" dirty="0" smtClean="0">
                <a:solidFill>
                  <a:schemeClr val="bg1"/>
                </a:solidFill>
                <a:latin typeface="Arial Regular" charset="0"/>
                <a:ea typeface="Arial Regular" charset="0"/>
              </a:rPr>
              <a:t>/guided-pathways</a:t>
            </a:r>
          </a:p>
          <a:p>
            <a:pPr defTabSz="457200" fontAlgn="base">
              <a:spcBef>
                <a:spcPct val="0"/>
              </a:spcBef>
              <a:spcAft>
                <a:spcPct val="0"/>
              </a:spcAft>
              <a:defRPr/>
            </a:pPr>
            <a:endParaRPr lang="en-US" sz="2400" dirty="0">
              <a:solidFill>
                <a:schemeClr val="bg1"/>
              </a:solidFill>
              <a:latin typeface="Arial Regular" charset="0"/>
              <a:ea typeface="Arial Regular" charset="0"/>
            </a:endParaRPr>
          </a:p>
          <a:p>
            <a:pPr defTabSz="457200" fontAlgn="base">
              <a:spcBef>
                <a:spcPct val="0"/>
              </a:spcBef>
              <a:spcAft>
                <a:spcPct val="0"/>
              </a:spcAft>
              <a:defRPr/>
            </a:pPr>
            <a:r>
              <a:rPr lang="en-US" sz="2400" dirty="0">
                <a:solidFill>
                  <a:schemeClr val="bg1"/>
                </a:solidFill>
                <a:latin typeface="Arial Regular" charset="0"/>
                <a:ea typeface="Arial Regular" charset="0"/>
              </a:rPr>
              <a:t>We are seeking participation from faculty members, students, classified professionals and </a:t>
            </a:r>
            <a:r>
              <a:rPr lang="en-US" sz="2400" dirty="0" smtClean="0">
                <a:solidFill>
                  <a:schemeClr val="bg1"/>
                </a:solidFill>
                <a:latin typeface="Arial Regular" charset="0"/>
                <a:ea typeface="Arial Regular" charset="0"/>
              </a:rPr>
              <a:t>administrators</a:t>
            </a:r>
          </a:p>
          <a:p>
            <a:pPr defTabSz="457200" fontAlgn="base">
              <a:spcBef>
                <a:spcPct val="0"/>
              </a:spcBef>
              <a:spcAft>
                <a:spcPct val="0"/>
              </a:spcAft>
              <a:defRPr/>
            </a:pPr>
            <a:endParaRPr lang="en-US" sz="2400" dirty="0">
              <a:solidFill>
                <a:schemeClr val="bg1"/>
              </a:solidFill>
              <a:latin typeface="Arial Regular" charset="0"/>
              <a:ea typeface="Arial Regular" charset="0"/>
            </a:endParaRPr>
          </a:p>
          <a:p>
            <a:pPr defTabSz="457200" fontAlgn="base">
              <a:spcBef>
                <a:spcPct val="0"/>
              </a:spcBef>
              <a:spcAft>
                <a:spcPct val="0"/>
              </a:spcAft>
              <a:defRPr/>
            </a:pPr>
            <a:r>
              <a:rPr lang="en-US" sz="2400" dirty="0" smtClean="0">
                <a:solidFill>
                  <a:schemeClr val="bg1"/>
                </a:solidFill>
                <a:latin typeface="Arial Regular" charset="0"/>
                <a:ea typeface="Arial Regular" charset="0"/>
              </a:rPr>
              <a:t>Questions?</a:t>
            </a:r>
            <a:endParaRPr lang="en-US" sz="2400" dirty="0">
              <a:solidFill>
                <a:schemeClr val="bg1"/>
              </a:solidFill>
              <a:latin typeface="Arial Regular" charset="0"/>
              <a:ea typeface="Arial Regular" charset="0"/>
            </a:endParaRPr>
          </a:p>
          <a:p>
            <a:endParaRPr lang="en-US" sz="2400" dirty="0" smtClean="0">
              <a:solidFill>
                <a:schemeClr val="bg1"/>
              </a:solidFill>
              <a:latin typeface="Arial"/>
              <a:cs typeface="Arial"/>
            </a:endParaRPr>
          </a:p>
          <a:p>
            <a:endParaRPr lang="en-US" dirty="0" smtClean="0"/>
          </a:p>
        </p:txBody>
      </p:sp>
    </p:spTree>
    <p:extLst>
      <p:ext uri="{BB962C8B-B14F-4D97-AF65-F5344CB8AC3E}">
        <p14:creationId xmlns:p14="http://schemas.microsoft.com/office/powerpoint/2010/main" val="41508658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925" t="7307" r="4788"/>
          <a:stretch/>
        </p:blipFill>
        <p:spPr>
          <a:xfrm>
            <a:off x="0" y="0"/>
            <a:ext cx="9144000" cy="6858000"/>
          </a:xfrm>
          <a:prstGeom prst="rect">
            <a:avLst/>
          </a:prstGeom>
        </p:spPr>
      </p:pic>
      <p:sp>
        <p:nvSpPr>
          <p:cNvPr id="2" name="TextBox 1"/>
          <p:cNvSpPr txBox="1"/>
          <p:nvPr/>
        </p:nvSpPr>
        <p:spPr>
          <a:xfrm>
            <a:off x="0" y="4880789"/>
            <a:ext cx="9144000" cy="2739211"/>
          </a:xfrm>
          <a:prstGeom prst="rect">
            <a:avLst/>
          </a:prstGeom>
          <a:noFill/>
          <a:effectLst>
            <a:glow>
              <a:schemeClr val="tx1"/>
            </a:glow>
          </a:effectLst>
        </p:spPr>
        <p:txBody>
          <a:bodyPr wrap="square" rtlCol="0">
            <a:spAutoFit/>
          </a:bodyPr>
          <a:lstStyle/>
          <a:p>
            <a:pPr algn="ctr"/>
            <a:r>
              <a:rPr lang="en-US" sz="5400" b="1" dirty="0" smtClean="0">
                <a:solidFill>
                  <a:schemeClr val="bg1"/>
                </a:solidFill>
                <a:effectLst>
                  <a:glow rad="38100">
                    <a:schemeClr val="tx1">
                      <a:alpha val="33000"/>
                    </a:schemeClr>
                  </a:glow>
                </a:effectLst>
              </a:rPr>
              <a:t>G</a:t>
            </a:r>
            <a:r>
              <a:rPr lang="en-US" sz="5400" b="1" dirty="0">
                <a:solidFill>
                  <a:schemeClr val="bg1"/>
                </a:solidFill>
                <a:effectLst>
                  <a:glow rad="38100">
                    <a:schemeClr val="tx1">
                      <a:alpha val="33000"/>
                    </a:schemeClr>
                  </a:glow>
                </a:effectLst>
              </a:rPr>
              <a:t>uided</a:t>
            </a:r>
            <a:r>
              <a:rPr lang="en-US" sz="5400" b="1" dirty="0" smtClean="0">
                <a:solidFill>
                  <a:schemeClr val="bg1"/>
                </a:solidFill>
                <a:effectLst>
                  <a:glow rad="38100">
                    <a:schemeClr val="tx1">
                      <a:alpha val="33000"/>
                    </a:schemeClr>
                  </a:glow>
                </a:effectLst>
              </a:rPr>
              <a:t> Pathways</a:t>
            </a:r>
            <a:br>
              <a:rPr lang="en-US" sz="5400" b="1" dirty="0" smtClean="0">
                <a:solidFill>
                  <a:schemeClr val="bg1"/>
                </a:solidFill>
                <a:effectLst>
                  <a:glow rad="38100">
                    <a:schemeClr val="tx1">
                      <a:alpha val="33000"/>
                    </a:schemeClr>
                  </a:glow>
                </a:effectLst>
              </a:rPr>
            </a:br>
            <a:r>
              <a:rPr lang="en-US" sz="3200" b="1">
                <a:solidFill>
                  <a:schemeClr val="bg1"/>
                </a:solidFill>
                <a:effectLst>
                  <a:glow rad="38100">
                    <a:schemeClr val="tx1">
                      <a:alpha val="33000"/>
                    </a:schemeClr>
                  </a:glow>
                </a:effectLst>
              </a:rPr>
              <a:t>Core </a:t>
            </a:r>
            <a:r>
              <a:rPr lang="en-US" sz="3200" b="1" smtClean="0">
                <a:solidFill>
                  <a:schemeClr val="bg1"/>
                </a:solidFill>
                <a:effectLst>
                  <a:glow rad="38100">
                    <a:schemeClr val="tx1">
                      <a:alpha val="33000"/>
                    </a:schemeClr>
                  </a:glow>
                </a:effectLst>
              </a:rPr>
              <a:t>Team Presentation </a:t>
            </a:r>
            <a:endParaRPr lang="en-US" sz="3200" b="1" dirty="0" smtClean="0">
              <a:solidFill>
                <a:schemeClr val="bg1"/>
              </a:solidFill>
              <a:effectLst>
                <a:glow rad="38100">
                  <a:schemeClr val="tx1">
                    <a:alpha val="33000"/>
                  </a:schemeClr>
                </a:glow>
              </a:effectLst>
            </a:endParaRPr>
          </a:p>
          <a:p>
            <a:pPr algn="ctr"/>
            <a:r>
              <a:rPr lang="en-US" sz="3200" b="1" dirty="0">
                <a:solidFill>
                  <a:schemeClr val="bg1"/>
                </a:solidFill>
                <a:effectLst>
                  <a:glow rad="38100">
                    <a:schemeClr val="tx1">
                      <a:alpha val="33000"/>
                    </a:schemeClr>
                  </a:glow>
                </a:effectLst>
              </a:rPr>
              <a:t>Winter 2019</a:t>
            </a:r>
          </a:p>
          <a:p>
            <a:pPr algn="ctr"/>
            <a:endParaRPr lang="en-US" sz="5400" b="1" dirty="0">
              <a:solidFill>
                <a:schemeClr val="bg1"/>
              </a:solidFill>
              <a:effectLst>
                <a:glow rad="38100">
                  <a:schemeClr val="tx1">
                    <a:alpha val="33000"/>
                  </a:schemeClr>
                </a:glow>
              </a:effectLst>
            </a:endParaRPr>
          </a:p>
        </p:txBody>
      </p:sp>
      <p:pic>
        <p:nvPicPr>
          <p:cNvPr id="4" name="Picture 3"/>
          <p:cNvPicPr>
            <a:picLocks noChangeAspect="1"/>
          </p:cNvPicPr>
          <p:nvPr/>
        </p:nvPicPr>
        <p:blipFill>
          <a:blip r:embed="rId4"/>
          <a:stretch>
            <a:fillRect/>
          </a:stretch>
        </p:blipFill>
        <p:spPr>
          <a:xfrm>
            <a:off x="2092884" y="3657600"/>
            <a:ext cx="4940300" cy="1112680"/>
          </a:xfrm>
          <a:prstGeom prst="rect">
            <a:avLst/>
          </a:prstGeom>
          <a:effectLst>
            <a:glow rad="38100">
              <a:schemeClr val="tx1">
                <a:alpha val="40000"/>
              </a:schemeClr>
            </a:glow>
          </a:effectLst>
        </p:spPr>
      </p:pic>
    </p:spTree>
    <p:extLst>
      <p:ext uri="{BB962C8B-B14F-4D97-AF65-F5344CB8AC3E}">
        <p14:creationId xmlns:p14="http://schemas.microsoft.com/office/powerpoint/2010/main" val="14362868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sz="2400" dirty="0" smtClean="0">
                <a:latin typeface="Arial Regular" charset="0"/>
                <a:ea typeface="Arial Regular" charset="0"/>
              </a:rPr>
              <a:t>Mission Statement </a:t>
            </a:r>
            <a:r>
              <a:rPr lang="mr-IN" sz="2400" dirty="0" smtClean="0">
                <a:latin typeface="Arial Regular" charset="0"/>
                <a:ea typeface="Arial Regular" charset="0"/>
              </a:rPr>
              <a:t>–</a:t>
            </a:r>
            <a:r>
              <a:rPr lang="en-US" sz="2400" dirty="0" smtClean="0">
                <a:latin typeface="Arial Regular" charset="0"/>
                <a:ea typeface="Arial Regular" charset="0"/>
              </a:rPr>
              <a:t> Reaffirmed in Spring 2018</a:t>
            </a:r>
            <a:endParaRPr lang="en-US" sz="2400" dirty="0">
              <a:latin typeface="Arial Regular" charset="0"/>
              <a:ea typeface="Arial Regular" charset="0"/>
            </a:endParaRPr>
          </a:p>
        </p:txBody>
      </p:sp>
      <p:sp>
        <p:nvSpPr>
          <p:cNvPr id="6" name="Content Placeholder 2"/>
          <p:cNvSpPr>
            <a:spLocks noGrp="1"/>
          </p:cNvSpPr>
          <p:nvPr>
            <p:ph idx="1"/>
          </p:nvPr>
        </p:nvSpPr>
        <p:spPr>
          <a:xfrm>
            <a:off x="1512850" y="1104900"/>
            <a:ext cx="7402550" cy="5372100"/>
          </a:xfrm>
          <a:prstGeom prst="rect">
            <a:avLst/>
          </a:prstGeom>
        </p:spPr>
        <p:txBody>
          <a:bodyPr/>
          <a:lstStyle/>
          <a:p>
            <a:pPr marL="0" indent="0">
              <a:spcAft>
                <a:spcPts val="1000"/>
              </a:spcAft>
              <a:buNone/>
            </a:pPr>
            <a:r>
              <a:rPr lang="en-US" sz="2000" kern="1200" dirty="0">
                <a:solidFill>
                  <a:schemeClr val="bg1"/>
                </a:solidFill>
                <a:latin typeface="Arial Regular" charset="0"/>
                <a:ea typeface="Arial Regular" charset="0"/>
              </a:rPr>
              <a:t>De Anza College provides an academically rich, multicultural learning environment that challenges students of every background to develop their intellect, character and abilities; to realize their goals; and to be socially responsible leaders in their communities, the nation and the world. The college engages students in creative work that demonstrates the knowledge, skills and attitudes contained within the </a:t>
            </a:r>
            <a:r>
              <a:rPr lang="en-US" sz="2000" kern="1200" dirty="0" smtClean="0">
                <a:solidFill>
                  <a:schemeClr val="bg1"/>
                </a:solidFill>
                <a:latin typeface="Arial Regular" charset="0"/>
                <a:ea typeface="Arial Regular" charset="0"/>
              </a:rPr>
              <a:t>college’s Institutional</a:t>
            </a:r>
            <a:r>
              <a:rPr lang="en-US" sz="2000" kern="1200" dirty="0">
                <a:solidFill>
                  <a:schemeClr val="bg1"/>
                </a:solidFill>
                <a:latin typeface="Arial Regular" charset="0"/>
                <a:ea typeface="Arial Regular" charset="0"/>
              </a:rPr>
              <a:t> Core Competencies: </a:t>
            </a:r>
          </a:p>
          <a:p>
            <a:pPr>
              <a:spcAft>
                <a:spcPts val="1000"/>
              </a:spcAft>
            </a:pPr>
            <a:r>
              <a:rPr lang="en-US" sz="2000" kern="1200" dirty="0">
                <a:solidFill>
                  <a:schemeClr val="bg1"/>
                </a:solidFill>
                <a:latin typeface="Arial Regular" charset="0"/>
                <a:ea typeface="Arial Regular" charset="0"/>
              </a:rPr>
              <a:t>Communication and expression</a:t>
            </a:r>
          </a:p>
          <a:p>
            <a:pPr>
              <a:spcAft>
                <a:spcPts val="1000"/>
              </a:spcAft>
            </a:pPr>
            <a:r>
              <a:rPr lang="en-US" sz="2000" kern="1200" dirty="0">
                <a:solidFill>
                  <a:schemeClr val="bg1"/>
                </a:solidFill>
                <a:latin typeface="Arial Regular" charset="0"/>
                <a:ea typeface="Arial Regular" charset="0"/>
              </a:rPr>
              <a:t>Information literacy</a:t>
            </a:r>
          </a:p>
          <a:p>
            <a:pPr>
              <a:spcAft>
                <a:spcPts val="1000"/>
              </a:spcAft>
            </a:pPr>
            <a:r>
              <a:rPr lang="en-US" sz="2000" kern="1200" dirty="0">
                <a:solidFill>
                  <a:schemeClr val="bg1"/>
                </a:solidFill>
                <a:latin typeface="Arial Regular" charset="0"/>
                <a:ea typeface="Arial Regular" charset="0"/>
              </a:rPr>
              <a:t>Physical/mental wellness and personal responsibility</a:t>
            </a:r>
          </a:p>
          <a:p>
            <a:pPr>
              <a:spcAft>
                <a:spcPts val="1000"/>
              </a:spcAft>
            </a:pPr>
            <a:r>
              <a:rPr lang="en-US" sz="2000" kern="1200" dirty="0">
                <a:solidFill>
                  <a:schemeClr val="bg1"/>
                </a:solidFill>
                <a:latin typeface="Arial Regular" charset="0"/>
                <a:ea typeface="Arial Regular" charset="0"/>
              </a:rPr>
              <a:t>Civic capacity for global, cultural, social and </a:t>
            </a:r>
            <a:r>
              <a:rPr lang="en-US" sz="2000" kern="1200" dirty="0" smtClean="0">
                <a:solidFill>
                  <a:schemeClr val="bg1"/>
                </a:solidFill>
                <a:latin typeface="Arial Regular" charset="0"/>
                <a:ea typeface="Arial Regular" charset="0"/>
              </a:rPr>
              <a:t/>
            </a:r>
            <a:br>
              <a:rPr lang="en-US" sz="2000" kern="1200" dirty="0" smtClean="0">
                <a:solidFill>
                  <a:schemeClr val="bg1"/>
                </a:solidFill>
                <a:latin typeface="Arial Regular" charset="0"/>
                <a:ea typeface="Arial Regular" charset="0"/>
              </a:rPr>
            </a:br>
            <a:r>
              <a:rPr lang="en-US" sz="2000" kern="1200" dirty="0" smtClean="0">
                <a:solidFill>
                  <a:schemeClr val="bg1"/>
                </a:solidFill>
                <a:latin typeface="Arial Regular" charset="0"/>
                <a:ea typeface="Arial Regular" charset="0"/>
              </a:rPr>
              <a:t>environmental </a:t>
            </a:r>
            <a:r>
              <a:rPr lang="en-US" sz="2000" kern="1200" dirty="0">
                <a:solidFill>
                  <a:schemeClr val="bg1"/>
                </a:solidFill>
                <a:latin typeface="Arial Regular" charset="0"/>
                <a:ea typeface="Arial Regular" charset="0"/>
              </a:rPr>
              <a:t>justice</a:t>
            </a:r>
          </a:p>
          <a:p>
            <a:pPr>
              <a:spcAft>
                <a:spcPts val="1000"/>
              </a:spcAft>
            </a:pPr>
            <a:r>
              <a:rPr lang="en-US" sz="2000" kern="1200" dirty="0">
                <a:solidFill>
                  <a:schemeClr val="bg1"/>
                </a:solidFill>
                <a:latin typeface="Arial Regular" charset="0"/>
                <a:ea typeface="Arial Regular" charset="0"/>
              </a:rPr>
              <a:t>Critical thinking</a:t>
            </a:r>
          </a:p>
        </p:txBody>
      </p:sp>
    </p:spTree>
    <p:extLst>
      <p:ext uri="{BB962C8B-B14F-4D97-AF65-F5344CB8AC3E}">
        <p14:creationId xmlns:p14="http://schemas.microsoft.com/office/powerpoint/2010/main" val="4191436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304800"/>
            <a:ext cx="7467600" cy="461665"/>
          </a:xfrm>
          <a:prstGeom prst="rect">
            <a:avLst/>
          </a:prstGeom>
        </p:spPr>
        <p:txBody>
          <a:bodyPr wrap="square">
            <a:spAutoFit/>
          </a:bodyPr>
          <a:lstStyle/>
          <a:p>
            <a:r>
              <a:rPr lang="en-US" sz="2400" b="1" dirty="0">
                <a:solidFill>
                  <a:schemeClr val="bg1"/>
                </a:solidFill>
              </a:rPr>
              <a:t>What </a:t>
            </a:r>
            <a:r>
              <a:rPr lang="en-US" sz="2400" b="1" dirty="0" smtClean="0">
                <a:solidFill>
                  <a:schemeClr val="bg1"/>
                </a:solidFill>
              </a:rPr>
              <a:t>Does </a:t>
            </a:r>
            <a:r>
              <a:rPr lang="en-US" sz="2400" b="1" dirty="0">
                <a:solidFill>
                  <a:schemeClr val="bg1"/>
                </a:solidFill>
              </a:rPr>
              <a:t>De Anza </a:t>
            </a:r>
            <a:r>
              <a:rPr lang="en-US" sz="2400" b="1" dirty="0" smtClean="0">
                <a:solidFill>
                  <a:schemeClr val="bg1"/>
                </a:solidFill>
              </a:rPr>
              <a:t>Mean </a:t>
            </a:r>
            <a:r>
              <a:rPr lang="en-US" sz="2400" b="1" dirty="0">
                <a:solidFill>
                  <a:schemeClr val="bg1"/>
                </a:solidFill>
              </a:rPr>
              <a:t>to Y</a:t>
            </a:r>
            <a:r>
              <a:rPr lang="en-US" sz="2400" b="1" dirty="0" smtClean="0">
                <a:solidFill>
                  <a:schemeClr val="bg1"/>
                </a:solidFill>
              </a:rPr>
              <a:t>ou</a:t>
            </a:r>
            <a:r>
              <a:rPr lang="en-US" sz="2400" b="1" dirty="0">
                <a:solidFill>
                  <a:schemeClr val="bg1"/>
                </a:solidFill>
              </a:rPr>
              <a:t>?</a:t>
            </a:r>
          </a:p>
        </p:txBody>
      </p:sp>
      <p:sp>
        <p:nvSpPr>
          <p:cNvPr id="2" name="TextBox 1"/>
          <p:cNvSpPr txBox="1"/>
          <p:nvPr/>
        </p:nvSpPr>
        <p:spPr>
          <a:xfrm>
            <a:off x="502073" y="5105400"/>
            <a:ext cx="8139857" cy="1569660"/>
          </a:xfrm>
          <a:prstGeom prst="rect">
            <a:avLst/>
          </a:prstGeom>
          <a:noFill/>
        </p:spPr>
        <p:txBody>
          <a:bodyPr wrap="none" rtlCol="0">
            <a:spAutoFit/>
          </a:bodyPr>
          <a:lstStyle/>
          <a:p>
            <a:pPr algn="ctr"/>
            <a:r>
              <a:rPr lang="en-US" sz="4800" b="1" dirty="0" smtClean="0">
                <a:solidFill>
                  <a:schemeClr val="bg1"/>
                </a:solidFill>
              </a:rPr>
              <a:t>COMMUNITY • EDUCATION</a:t>
            </a:r>
          </a:p>
          <a:p>
            <a:pPr algn="ctr"/>
            <a:r>
              <a:rPr lang="en-US" sz="4800" b="1" dirty="0" smtClean="0">
                <a:solidFill>
                  <a:schemeClr val="bg1"/>
                </a:solidFill>
              </a:rPr>
              <a:t>EQUITY • OPPORTUNITY</a:t>
            </a:r>
            <a:endParaRPr lang="en-US" sz="4800" b="1" dirty="0">
              <a:solidFill>
                <a:schemeClr val="bg1"/>
              </a:solidFill>
            </a:endParaRPr>
          </a:p>
        </p:txBody>
      </p:sp>
      <p:pic>
        <p:nvPicPr>
          <p:cNvPr id="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990600"/>
            <a:ext cx="4114800" cy="3962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15671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Regular" charset="0"/>
                <a:ea typeface="Arial Regular" charset="0"/>
              </a:rPr>
              <a:t>Why </a:t>
            </a:r>
            <a:r>
              <a:rPr lang="en-US" sz="2400" dirty="0" smtClean="0">
                <a:latin typeface="Arial Regular" charset="0"/>
                <a:ea typeface="Arial Regular" charset="0"/>
              </a:rPr>
              <a:t>Are </a:t>
            </a:r>
            <a:r>
              <a:rPr lang="en-US" sz="2400" dirty="0">
                <a:latin typeface="Arial Regular" charset="0"/>
                <a:ea typeface="Arial Regular" charset="0"/>
              </a:rPr>
              <a:t>W</a:t>
            </a:r>
            <a:r>
              <a:rPr lang="en-US" sz="2400" dirty="0" smtClean="0">
                <a:latin typeface="Arial Regular" charset="0"/>
                <a:ea typeface="Arial Regular" charset="0"/>
              </a:rPr>
              <a:t>e </a:t>
            </a:r>
            <a:r>
              <a:rPr lang="en-US" sz="2400" dirty="0">
                <a:latin typeface="Arial Regular" charset="0"/>
                <a:ea typeface="Arial Regular" charset="0"/>
              </a:rPr>
              <a:t>D</a:t>
            </a:r>
            <a:r>
              <a:rPr lang="en-US" sz="2400" dirty="0" smtClean="0">
                <a:latin typeface="Arial Regular" charset="0"/>
                <a:ea typeface="Arial Regular" charset="0"/>
              </a:rPr>
              <a:t>oing This</a:t>
            </a:r>
            <a:r>
              <a:rPr lang="en-US" sz="2400" dirty="0">
                <a:latin typeface="Arial Regular" charset="0"/>
                <a:ea typeface="Arial Regular" charset="0"/>
              </a:rPr>
              <a:t>?</a:t>
            </a:r>
          </a:p>
        </p:txBody>
      </p:sp>
      <p:sp>
        <p:nvSpPr>
          <p:cNvPr id="6" name="Content Placeholder 2"/>
          <p:cNvSpPr>
            <a:spLocks noGrp="1"/>
          </p:cNvSpPr>
          <p:nvPr>
            <p:ph idx="1"/>
          </p:nvPr>
        </p:nvSpPr>
        <p:spPr>
          <a:xfrm>
            <a:off x="1512850" y="1104900"/>
            <a:ext cx="7173950" cy="4762500"/>
          </a:xfrm>
        </p:spPr>
        <p:txBody>
          <a:bodyPr/>
          <a:lstStyle/>
          <a:p>
            <a:pPr>
              <a:spcAft>
                <a:spcPts val="1000"/>
              </a:spcAft>
            </a:pPr>
            <a:r>
              <a:rPr lang="en-US" dirty="0" smtClean="0">
                <a:solidFill>
                  <a:schemeClr val="bg1"/>
                </a:solidFill>
                <a:latin typeface="Arial Regular" charset="0"/>
                <a:ea typeface="Arial Regular" charset="0"/>
              </a:rPr>
              <a:t>California is encouraging community colleges </a:t>
            </a:r>
            <a:br>
              <a:rPr lang="en-US" dirty="0" smtClean="0">
                <a:solidFill>
                  <a:schemeClr val="bg1"/>
                </a:solidFill>
                <a:latin typeface="Arial Regular" charset="0"/>
                <a:ea typeface="Arial Regular" charset="0"/>
              </a:rPr>
            </a:br>
            <a:r>
              <a:rPr lang="en-US" dirty="0" smtClean="0">
                <a:solidFill>
                  <a:schemeClr val="bg1"/>
                </a:solidFill>
                <a:latin typeface="Arial Regular" charset="0"/>
                <a:ea typeface="Arial Regular" charset="0"/>
              </a:rPr>
              <a:t>to adopt the Guided Pathways model </a:t>
            </a:r>
            <a:r>
              <a:rPr lang="en-US" dirty="0">
                <a:solidFill>
                  <a:schemeClr val="bg1"/>
                </a:solidFill>
                <a:latin typeface="Arial Regular" charset="0"/>
                <a:ea typeface="Arial Regular" charset="0"/>
              </a:rPr>
              <a:t>to help students achieve their </a:t>
            </a:r>
            <a:r>
              <a:rPr lang="en-US" dirty="0" smtClean="0">
                <a:solidFill>
                  <a:schemeClr val="bg1"/>
                </a:solidFill>
                <a:latin typeface="Arial Regular" charset="0"/>
                <a:ea typeface="Arial Regular" charset="0"/>
              </a:rPr>
              <a:t>goals.</a:t>
            </a:r>
          </a:p>
          <a:p>
            <a:pPr>
              <a:spcAft>
                <a:spcPts val="1000"/>
              </a:spcAft>
            </a:pPr>
            <a:r>
              <a:rPr lang="en-US" dirty="0" smtClean="0">
                <a:solidFill>
                  <a:schemeClr val="bg1"/>
                </a:solidFill>
                <a:latin typeface="Arial Regular" charset="0"/>
                <a:ea typeface="Arial Regular" charset="0"/>
              </a:rPr>
              <a:t>De </a:t>
            </a:r>
            <a:r>
              <a:rPr lang="en-US" dirty="0">
                <a:solidFill>
                  <a:schemeClr val="bg1"/>
                </a:solidFill>
                <a:latin typeface="Arial Regular" charset="0"/>
                <a:ea typeface="Arial Regular" charset="0"/>
              </a:rPr>
              <a:t>Anza has </a:t>
            </a:r>
            <a:r>
              <a:rPr lang="en-US" dirty="0" smtClean="0">
                <a:solidFill>
                  <a:schemeClr val="bg1"/>
                </a:solidFill>
                <a:latin typeface="Arial Regular" charset="0"/>
                <a:ea typeface="Arial Regular" charset="0"/>
              </a:rPr>
              <a:t>one </a:t>
            </a:r>
            <a:r>
              <a:rPr lang="en-US" dirty="0">
                <a:solidFill>
                  <a:schemeClr val="bg1"/>
                </a:solidFill>
                <a:latin typeface="Arial Regular" charset="0"/>
                <a:ea typeface="Arial Regular" charset="0"/>
              </a:rPr>
              <a:t>of the highest transfer and completion rates in the </a:t>
            </a:r>
            <a:r>
              <a:rPr lang="en-US" dirty="0" smtClean="0">
                <a:solidFill>
                  <a:schemeClr val="bg1"/>
                </a:solidFill>
                <a:latin typeface="Arial Regular" charset="0"/>
                <a:ea typeface="Arial Regular" charset="0"/>
              </a:rPr>
              <a:t>state </a:t>
            </a:r>
            <a:r>
              <a:rPr lang="mr-IN" dirty="0" smtClean="0">
                <a:solidFill>
                  <a:schemeClr val="bg1"/>
                </a:solidFill>
                <a:latin typeface="Arial Regular" charset="0"/>
                <a:ea typeface="Arial Regular" charset="0"/>
              </a:rPr>
              <a:t>–</a:t>
            </a:r>
            <a:r>
              <a:rPr lang="en-US" dirty="0" smtClean="0">
                <a:solidFill>
                  <a:schemeClr val="bg1"/>
                </a:solidFill>
                <a:latin typeface="Arial Regular" charset="0"/>
                <a:ea typeface="Arial Regular" charset="0"/>
              </a:rPr>
              <a:t> but other colleges are catching up. And, we can do better. </a:t>
            </a:r>
          </a:p>
          <a:p>
            <a:pPr>
              <a:spcAft>
                <a:spcPts val="1000"/>
              </a:spcAft>
            </a:pPr>
            <a:r>
              <a:rPr lang="en-US" dirty="0" smtClean="0">
                <a:solidFill>
                  <a:schemeClr val="bg1"/>
                </a:solidFill>
                <a:latin typeface="Arial Regular" charset="0"/>
                <a:ea typeface="Arial Regular" charset="0"/>
              </a:rPr>
              <a:t>The college obtained a </a:t>
            </a:r>
            <a:r>
              <a:rPr lang="en-US" dirty="0">
                <a:solidFill>
                  <a:schemeClr val="bg1"/>
                </a:solidFill>
                <a:latin typeface="Arial Regular" charset="0"/>
                <a:ea typeface="Arial Regular" charset="0"/>
              </a:rPr>
              <a:t>grant to develop a </a:t>
            </a:r>
            <a:r>
              <a:rPr lang="en-US" dirty="0" smtClean="0">
                <a:solidFill>
                  <a:schemeClr val="bg1"/>
                </a:solidFill>
                <a:latin typeface="Arial Regular" charset="0"/>
                <a:ea typeface="Arial Regular" charset="0"/>
              </a:rPr>
              <a:t>Guided Pathways plan </a:t>
            </a:r>
            <a:r>
              <a:rPr lang="en-US" dirty="0">
                <a:solidFill>
                  <a:schemeClr val="bg1"/>
                </a:solidFill>
                <a:latin typeface="Arial Regular" charset="0"/>
                <a:ea typeface="Arial Regular" charset="0"/>
              </a:rPr>
              <a:t>and put it into effect over the next five years</a:t>
            </a:r>
            <a:r>
              <a:rPr lang="en-US" dirty="0" smtClean="0">
                <a:solidFill>
                  <a:schemeClr val="bg1"/>
                </a:solidFill>
                <a:latin typeface="Arial Regular" charset="0"/>
                <a:ea typeface="Arial Regular" charset="0"/>
              </a:rPr>
              <a:t>.</a:t>
            </a:r>
          </a:p>
          <a:p>
            <a:pPr>
              <a:spcAft>
                <a:spcPts val="1000"/>
              </a:spcAft>
            </a:pPr>
            <a:r>
              <a:rPr lang="en-US" dirty="0" smtClean="0">
                <a:solidFill>
                  <a:schemeClr val="bg1"/>
                </a:solidFill>
                <a:latin typeface="Arial Regular" charset="0"/>
                <a:ea typeface="Arial Regular" charset="0"/>
              </a:rPr>
              <a:t>To begin the process, a </a:t>
            </a:r>
            <a:r>
              <a:rPr lang="en-US" dirty="0">
                <a:solidFill>
                  <a:schemeClr val="bg1"/>
                </a:solidFill>
                <a:latin typeface="Arial Regular" charset="0"/>
                <a:ea typeface="Arial Regular" charset="0"/>
              </a:rPr>
              <a:t>core </a:t>
            </a:r>
            <a:r>
              <a:rPr lang="en-US" dirty="0" smtClean="0">
                <a:solidFill>
                  <a:schemeClr val="bg1"/>
                </a:solidFill>
                <a:latin typeface="Arial Regular" charset="0"/>
                <a:ea typeface="Arial Regular" charset="0"/>
              </a:rPr>
              <a:t>team is </a:t>
            </a:r>
            <a:r>
              <a:rPr lang="en-US" dirty="0">
                <a:solidFill>
                  <a:schemeClr val="bg1"/>
                </a:solidFill>
                <a:latin typeface="Arial Regular" charset="0"/>
                <a:ea typeface="Arial Regular" charset="0"/>
              </a:rPr>
              <a:t>introducing the concept and gathering input.</a:t>
            </a:r>
          </a:p>
        </p:txBody>
      </p:sp>
    </p:spTree>
    <p:extLst>
      <p:ext uri="{BB962C8B-B14F-4D97-AF65-F5344CB8AC3E}">
        <p14:creationId xmlns:p14="http://schemas.microsoft.com/office/powerpoint/2010/main" val="3446605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066800"/>
            <a:ext cx="6477000" cy="2662267"/>
          </a:xfrm>
          <a:prstGeom prst="rect">
            <a:avLst/>
          </a:prstGeom>
          <a:noFill/>
        </p:spPr>
        <p:txBody>
          <a:bodyPr wrap="square" rtlCol="0">
            <a:spAutoFit/>
          </a:bodyPr>
          <a:lstStyle/>
          <a:p>
            <a:pPr marL="285750" indent="-285750">
              <a:spcAft>
                <a:spcPts val="1000"/>
              </a:spcAft>
              <a:buFont typeface="Wingdings" charset="2"/>
              <a:buChar char="§"/>
            </a:pPr>
            <a:r>
              <a:rPr lang="en-US" sz="2000" dirty="0">
                <a:solidFill>
                  <a:schemeClr val="bg1"/>
                </a:solidFill>
                <a:latin typeface="Arial Regular" charset="0"/>
                <a:ea typeface="Arial Regular" charset="0"/>
              </a:rPr>
              <a:t>Almost all </a:t>
            </a:r>
            <a:r>
              <a:rPr lang="en-US" sz="2000" dirty="0" smtClean="0">
                <a:solidFill>
                  <a:schemeClr val="bg1"/>
                </a:solidFill>
                <a:latin typeface="Arial Regular" charset="0"/>
                <a:ea typeface="Arial Regular" charset="0"/>
              </a:rPr>
              <a:t>first-time </a:t>
            </a:r>
            <a:r>
              <a:rPr lang="en-US" sz="2000" dirty="0">
                <a:solidFill>
                  <a:schemeClr val="bg1"/>
                </a:solidFill>
                <a:latin typeface="Arial Regular" charset="0"/>
                <a:ea typeface="Arial Regular" charset="0"/>
              </a:rPr>
              <a:t>students intend to complete a certificate, degree or transfer</a:t>
            </a:r>
          </a:p>
          <a:p>
            <a:pPr marL="285750" indent="-285750">
              <a:spcAft>
                <a:spcPts val="1000"/>
              </a:spcAft>
              <a:buFont typeface="Wingdings" charset="2"/>
              <a:buChar char="§"/>
            </a:pPr>
            <a:r>
              <a:rPr lang="en-US" sz="2000" dirty="0">
                <a:solidFill>
                  <a:schemeClr val="bg1"/>
                </a:solidFill>
                <a:latin typeface="Arial Regular" charset="0"/>
                <a:ea typeface="Arial Regular" charset="0"/>
              </a:rPr>
              <a:t>Almost half of all students are African American, </a:t>
            </a:r>
            <a:r>
              <a:rPr lang="en-US" sz="2000" dirty="0" err="1">
                <a:solidFill>
                  <a:schemeClr val="bg1"/>
                </a:solidFill>
                <a:latin typeface="Arial Regular" charset="0"/>
                <a:ea typeface="Arial Regular" charset="0"/>
              </a:rPr>
              <a:t>Latinx</a:t>
            </a:r>
            <a:r>
              <a:rPr lang="en-US" sz="2000" dirty="0">
                <a:solidFill>
                  <a:schemeClr val="bg1"/>
                </a:solidFill>
                <a:latin typeface="Arial Regular" charset="0"/>
                <a:ea typeface="Arial Regular" charset="0"/>
              </a:rPr>
              <a:t> </a:t>
            </a:r>
            <a:r>
              <a:rPr lang="en-US" sz="2000" dirty="0" smtClean="0">
                <a:solidFill>
                  <a:schemeClr val="bg1"/>
                </a:solidFill>
                <a:latin typeface="Arial Regular" charset="0"/>
                <a:ea typeface="Arial Regular" charset="0"/>
              </a:rPr>
              <a:t>or </a:t>
            </a:r>
            <a:r>
              <a:rPr lang="en-US" sz="2000" dirty="0" err="1" smtClean="0">
                <a:solidFill>
                  <a:schemeClr val="bg1"/>
                </a:solidFill>
                <a:latin typeface="Arial Regular" charset="0"/>
                <a:ea typeface="Arial Regular" charset="0"/>
              </a:rPr>
              <a:t>Filipinx</a:t>
            </a:r>
            <a:endParaRPr lang="en-US" sz="2000" dirty="0" smtClean="0">
              <a:solidFill>
                <a:schemeClr val="bg1"/>
              </a:solidFill>
              <a:latin typeface="Arial Regular" charset="0"/>
              <a:ea typeface="Arial Regular" charset="0"/>
            </a:endParaRPr>
          </a:p>
          <a:p>
            <a:pPr marL="285750" indent="-285750">
              <a:spcAft>
                <a:spcPts val="1000"/>
              </a:spcAft>
              <a:buFont typeface="Wingdings" charset="2"/>
              <a:buChar char="§"/>
            </a:pPr>
            <a:r>
              <a:rPr lang="en-US" sz="2000" dirty="0">
                <a:solidFill>
                  <a:schemeClr val="bg1"/>
                </a:solidFill>
                <a:latin typeface="Arial Regular" charset="0"/>
                <a:ea typeface="Arial Regular" charset="0"/>
              </a:rPr>
              <a:t>Within 3 </a:t>
            </a:r>
            <a:r>
              <a:rPr lang="en-US" sz="2000" dirty="0" smtClean="0">
                <a:solidFill>
                  <a:schemeClr val="bg1"/>
                </a:solidFill>
                <a:latin typeface="Arial Regular" charset="0"/>
                <a:ea typeface="Arial Regular" charset="0"/>
              </a:rPr>
              <a:t>years:</a:t>
            </a:r>
            <a:endParaRPr lang="en-US" sz="2000" dirty="0">
              <a:solidFill>
                <a:schemeClr val="bg1"/>
              </a:solidFill>
              <a:latin typeface="Arial Regular" charset="0"/>
              <a:ea typeface="Arial Regular" charset="0"/>
            </a:endParaRPr>
          </a:p>
          <a:p>
            <a:pPr marL="742950" lvl="1" indent="-285750">
              <a:buFont typeface="Wingdings" charset="2"/>
              <a:buChar char="§"/>
            </a:pPr>
            <a:endParaRPr lang="en-US" sz="1400" dirty="0">
              <a:solidFill>
                <a:schemeClr val="bg1"/>
              </a:solidFill>
              <a:latin typeface="Arial Regular" charset="0"/>
              <a:ea typeface="Arial Regular" charset="0"/>
            </a:endParaRPr>
          </a:p>
          <a:p>
            <a:pPr marL="742950" lvl="1" indent="-285750">
              <a:buFont typeface="Wingdings" charset="2"/>
              <a:buChar char="§"/>
            </a:pPr>
            <a:endParaRPr lang="en-US" sz="1400" dirty="0"/>
          </a:p>
          <a:p>
            <a:pPr marL="742950" lvl="1" indent="-285750">
              <a:buFont typeface="Wingdings" charset="2"/>
              <a:buChar char="§"/>
            </a:pPr>
            <a:endParaRPr lang="en-US" sz="1400" dirty="0"/>
          </a:p>
        </p:txBody>
      </p:sp>
      <p:sp>
        <p:nvSpPr>
          <p:cNvPr id="7" name="Title 2"/>
          <p:cNvSpPr txBox="1">
            <a:spLocks/>
          </p:cNvSpPr>
          <p:nvPr/>
        </p:nvSpPr>
        <p:spPr>
          <a:xfrm>
            <a:off x="1524000" y="304800"/>
            <a:ext cx="7848600" cy="540834"/>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ea typeface="ＭＳ Ｐゴシック" pitchFamily="-32" charset="-128"/>
              </a:defRPr>
            </a:lvl2pPr>
            <a:lvl3pPr algn="ctr" rtl="0" eaLnBrk="0" fontAlgn="base" hangingPunct="0">
              <a:spcBef>
                <a:spcPct val="0"/>
              </a:spcBef>
              <a:spcAft>
                <a:spcPct val="0"/>
              </a:spcAft>
              <a:defRPr sz="3300">
                <a:solidFill>
                  <a:schemeClr val="tx2"/>
                </a:solidFill>
                <a:latin typeface="Arial" charset="0"/>
                <a:ea typeface="ＭＳ Ｐゴシック" pitchFamily="-32" charset="-128"/>
              </a:defRPr>
            </a:lvl3pPr>
            <a:lvl4pPr algn="ctr" rtl="0" eaLnBrk="0" fontAlgn="base" hangingPunct="0">
              <a:spcBef>
                <a:spcPct val="0"/>
              </a:spcBef>
              <a:spcAft>
                <a:spcPct val="0"/>
              </a:spcAft>
              <a:defRPr sz="3300">
                <a:solidFill>
                  <a:schemeClr val="tx2"/>
                </a:solidFill>
                <a:latin typeface="Arial" charset="0"/>
                <a:ea typeface="ＭＳ Ｐゴシック" pitchFamily="-32" charset="-128"/>
              </a:defRPr>
            </a:lvl4pPr>
            <a:lvl5pPr algn="ctr" rtl="0" eaLnBrk="0" fontAlgn="base" hangingPunct="0">
              <a:spcBef>
                <a:spcPct val="0"/>
              </a:spcBef>
              <a:spcAft>
                <a:spcPct val="0"/>
              </a:spcAft>
              <a:defRPr sz="3300">
                <a:solidFill>
                  <a:schemeClr val="tx2"/>
                </a:solidFill>
                <a:latin typeface="Arial" charset="0"/>
                <a:ea typeface="ＭＳ Ｐゴシック" pitchFamily="-32" charset="-128"/>
              </a:defRPr>
            </a:lvl5pPr>
            <a:lvl6pPr marL="342900" algn="ctr" rtl="0" fontAlgn="base">
              <a:spcBef>
                <a:spcPct val="0"/>
              </a:spcBef>
              <a:spcAft>
                <a:spcPct val="0"/>
              </a:spcAft>
              <a:defRPr sz="3300">
                <a:solidFill>
                  <a:schemeClr val="tx2"/>
                </a:solidFill>
                <a:latin typeface="Arial" charset="0"/>
                <a:ea typeface="ＭＳ Ｐゴシック" pitchFamily="-32" charset="-128"/>
              </a:defRPr>
            </a:lvl6pPr>
            <a:lvl7pPr marL="685800" algn="ctr" rtl="0" fontAlgn="base">
              <a:spcBef>
                <a:spcPct val="0"/>
              </a:spcBef>
              <a:spcAft>
                <a:spcPct val="0"/>
              </a:spcAft>
              <a:defRPr sz="3300">
                <a:solidFill>
                  <a:schemeClr val="tx2"/>
                </a:solidFill>
                <a:latin typeface="Arial" charset="0"/>
                <a:ea typeface="ＭＳ Ｐゴシック" pitchFamily="-32" charset="-128"/>
              </a:defRPr>
            </a:lvl7pPr>
            <a:lvl8pPr marL="1028700" algn="ctr" rtl="0" fontAlgn="base">
              <a:spcBef>
                <a:spcPct val="0"/>
              </a:spcBef>
              <a:spcAft>
                <a:spcPct val="0"/>
              </a:spcAft>
              <a:defRPr sz="3300">
                <a:solidFill>
                  <a:schemeClr val="tx2"/>
                </a:solidFill>
                <a:latin typeface="Arial" charset="0"/>
                <a:ea typeface="ＭＳ Ｐゴシック" pitchFamily="-32" charset="-128"/>
              </a:defRPr>
            </a:lvl8pPr>
            <a:lvl9pPr marL="1371600" algn="ctr" rtl="0" fontAlgn="base">
              <a:spcBef>
                <a:spcPct val="0"/>
              </a:spcBef>
              <a:spcAft>
                <a:spcPct val="0"/>
              </a:spcAft>
              <a:defRPr sz="3300">
                <a:solidFill>
                  <a:schemeClr val="tx2"/>
                </a:solidFill>
                <a:latin typeface="Arial" charset="0"/>
                <a:ea typeface="ＭＳ Ｐゴシック" pitchFamily="-32" charset="-128"/>
              </a:defRPr>
            </a:lvl9pPr>
          </a:lstStyle>
          <a:p>
            <a:r>
              <a:rPr lang="en-US" sz="2400" kern="0" dirty="0" smtClean="0">
                <a:latin typeface="Arial Regular" charset="0"/>
                <a:ea typeface="Arial Regular" charset="0"/>
              </a:rPr>
              <a:t>First</a:t>
            </a:r>
            <a:r>
              <a:rPr lang="en-US" sz="2400" kern="0" dirty="0" smtClean="0"/>
              <a:t>-</a:t>
            </a:r>
            <a:r>
              <a:rPr lang="en-US" sz="2400" kern="0" dirty="0" smtClean="0">
                <a:latin typeface="Arial Regular" charset="0"/>
                <a:ea typeface="Arial Regular" charset="0"/>
              </a:rPr>
              <a:t>Time Students Who Entered in Fall 2015</a:t>
            </a:r>
            <a:endParaRPr lang="en-US" sz="2400" kern="0" dirty="0">
              <a:latin typeface="Arial Regular" charset="0"/>
              <a:ea typeface="Arial Regular" charset="0"/>
            </a:endParaRPr>
          </a:p>
        </p:txBody>
      </p:sp>
      <p:graphicFrame>
        <p:nvGraphicFramePr>
          <p:cNvPr id="5" name="Chart 4"/>
          <p:cNvGraphicFramePr/>
          <p:nvPr>
            <p:extLst>
              <p:ext uri="{D42A27DB-BD31-4B8C-83A1-F6EECF244321}">
                <p14:modId xmlns:p14="http://schemas.microsoft.com/office/powerpoint/2010/main" val="455754615"/>
              </p:ext>
            </p:extLst>
          </p:nvPr>
        </p:nvGraphicFramePr>
        <p:xfrm>
          <a:off x="990600" y="2355273"/>
          <a:ext cx="67437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495800" y="3048000"/>
            <a:ext cx="3733800" cy="523220"/>
          </a:xfrm>
          <a:prstGeom prst="rect">
            <a:avLst/>
          </a:prstGeom>
        </p:spPr>
        <p:txBody>
          <a:bodyPr wrap="square">
            <a:spAutoFit/>
          </a:bodyPr>
          <a:lstStyle/>
          <a:p>
            <a:pPr marL="6350" lvl="1"/>
            <a:r>
              <a:rPr lang="en-US" sz="1400" b="1" dirty="0" smtClean="0">
                <a:solidFill>
                  <a:schemeClr val="bg1"/>
                </a:solidFill>
              </a:rPr>
              <a:t>13% (417)</a:t>
            </a:r>
          </a:p>
          <a:p>
            <a:pPr marL="6350" lvl="1"/>
            <a:r>
              <a:rPr lang="en-US" sz="1400" b="1" dirty="0" smtClean="0">
                <a:solidFill>
                  <a:schemeClr val="bg1"/>
                </a:solidFill>
              </a:rPr>
              <a:t>obtained </a:t>
            </a:r>
            <a:r>
              <a:rPr lang="en-US" sz="1400" b="1" dirty="0">
                <a:solidFill>
                  <a:schemeClr val="bg1"/>
                </a:solidFill>
              </a:rPr>
              <a:t>a degree </a:t>
            </a:r>
            <a:r>
              <a:rPr lang="en-US" sz="1400" b="1" dirty="0" smtClean="0">
                <a:solidFill>
                  <a:schemeClr val="bg1"/>
                </a:solidFill>
              </a:rPr>
              <a:t>or </a:t>
            </a:r>
            <a:r>
              <a:rPr lang="en-US" sz="1400" b="1" dirty="0">
                <a:solidFill>
                  <a:schemeClr val="bg1"/>
                </a:solidFill>
              </a:rPr>
              <a:t>certificate</a:t>
            </a:r>
          </a:p>
        </p:txBody>
      </p:sp>
      <p:sp>
        <p:nvSpPr>
          <p:cNvPr id="11" name="Rectangle 10"/>
          <p:cNvSpPr/>
          <p:nvPr/>
        </p:nvSpPr>
        <p:spPr>
          <a:xfrm>
            <a:off x="1437750" y="4038600"/>
            <a:ext cx="3113468" cy="523220"/>
          </a:xfrm>
          <a:prstGeom prst="rect">
            <a:avLst/>
          </a:prstGeom>
        </p:spPr>
        <p:txBody>
          <a:bodyPr wrap="square">
            <a:spAutoFit/>
          </a:bodyPr>
          <a:lstStyle/>
          <a:p>
            <a:pPr marL="6350" lvl="1" algn="ctr" rtl="1"/>
            <a:r>
              <a:rPr lang="en-US" sz="1400" b="1" dirty="0">
                <a:solidFill>
                  <a:schemeClr val="bg1"/>
                </a:solidFill>
              </a:rPr>
              <a:t>58</a:t>
            </a:r>
            <a:r>
              <a:rPr lang="en-US" sz="1400" b="1" dirty="0" smtClean="0">
                <a:solidFill>
                  <a:schemeClr val="bg1"/>
                </a:solidFill>
              </a:rPr>
              <a:t>% (</a:t>
            </a:r>
            <a:r>
              <a:rPr lang="en-US" sz="1400" b="1" dirty="0">
                <a:solidFill>
                  <a:schemeClr val="bg1"/>
                </a:solidFill>
              </a:rPr>
              <a:t>3,154) </a:t>
            </a:r>
            <a:endParaRPr lang="en-US" sz="1400" b="1" dirty="0" smtClean="0">
              <a:solidFill>
                <a:schemeClr val="bg1"/>
              </a:solidFill>
            </a:endParaRPr>
          </a:p>
          <a:p>
            <a:pPr marL="6350" lvl="1" algn="ctr" rtl="1"/>
            <a:r>
              <a:rPr lang="en-US" sz="1400" b="1" dirty="0" smtClean="0">
                <a:solidFill>
                  <a:schemeClr val="bg1"/>
                </a:solidFill>
              </a:rPr>
              <a:t>did </a:t>
            </a:r>
            <a:r>
              <a:rPr lang="en-US" sz="1400" b="1" dirty="0">
                <a:solidFill>
                  <a:schemeClr val="bg1"/>
                </a:solidFill>
              </a:rPr>
              <a:t>not achieve their goal</a:t>
            </a:r>
          </a:p>
        </p:txBody>
      </p:sp>
      <p:sp>
        <p:nvSpPr>
          <p:cNvPr id="12" name="Rectangle 11"/>
          <p:cNvSpPr/>
          <p:nvPr/>
        </p:nvSpPr>
        <p:spPr>
          <a:xfrm>
            <a:off x="5029200" y="4038600"/>
            <a:ext cx="2398413" cy="523220"/>
          </a:xfrm>
          <a:prstGeom prst="rect">
            <a:avLst/>
          </a:prstGeom>
        </p:spPr>
        <p:txBody>
          <a:bodyPr wrap="none">
            <a:spAutoFit/>
          </a:bodyPr>
          <a:lstStyle/>
          <a:p>
            <a:pPr marL="6350" lvl="1" algn="ctr"/>
            <a:r>
              <a:rPr lang="en-US" sz="1400" b="1" dirty="0">
                <a:solidFill>
                  <a:schemeClr val="bg1"/>
                </a:solidFill>
              </a:rPr>
              <a:t>29</a:t>
            </a:r>
            <a:r>
              <a:rPr lang="en-US" sz="1400" b="1" dirty="0" smtClean="0">
                <a:solidFill>
                  <a:schemeClr val="bg1"/>
                </a:solidFill>
              </a:rPr>
              <a:t>% (</a:t>
            </a:r>
            <a:r>
              <a:rPr lang="en-US" sz="1400" b="1" dirty="0">
                <a:solidFill>
                  <a:schemeClr val="bg1"/>
                </a:solidFill>
              </a:rPr>
              <a:t>905) </a:t>
            </a:r>
            <a:endParaRPr lang="en-US" sz="1400" b="1" dirty="0" smtClean="0">
              <a:solidFill>
                <a:schemeClr val="bg1"/>
              </a:solidFill>
            </a:endParaRPr>
          </a:p>
          <a:p>
            <a:pPr marL="6350" lvl="1" algn="ctr"/>
            <a:r>
              <a:rPr lang="en-US" sz="1400" b="1" dirty="0" smtClean="0">
                <a:solidFill>
                  <a:schemeClr val="bg1"/>
                </a:solidFill>
              </a:rPr>
              <a:t>transferred </a:t>
            </a:r>
            <a:r>
              <a:rPr lang="en-US" sz="1400" b="1" dirty="0">
                <a:solidFill>
                  <a:schemeClr val="bg1"/>
                </a:solidFill>
              </a:rPr>
              <a:t>to a university</a:t>
            </a:r>
          </a:p>
        </p:txBody>
      </p:sp>
    </p:spTree>
    <p:extLst>
      <p:ext uri="{BB962C8B-B14F-4D97-AF65-F5344CB8AC3E}">
        <p14:creationId xmlns:p14="http://schemas.microsoft.com/office/powerpoint/2010/main" val="1115379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990600"/>
            <a:ext cx="7086601" cy="830997"/>
          </a:xfrm>
          <a:prstGeom prst="rect">
            <a:avLst/>
          </a:prstGeom>
        </p:spPr>
        <p:txBody>
          <a:bodyPr wrap="square">
            <a:spAutoFit/>
          </a:bodyPr>
          <a:lstStyle/>
          <a:p>
            <a:r>
              <a:rPr lang="en-US" sz="2400" b="1" dirty="0">
                <a:solidFill>
                  <a:schemeClr val="bg1"/>
                </a:solidFill>
                <a:latin typeface="Arial Regular" charset="0"/>
                <a:ea typeface="Arial Regular" charset="0"/>
              </a:rPr>
              <a:t>The Guided Pathways framework creates a highly structured approach to student success</a:t>
            </a:r>
          </a:p>
        </p:txBody>
      </p:sp>
      <p:sp>
        <p:nvSpPr>
          <p:cNvPr id="7" name="Rectangle 6"/>
          <p:cNvSpPr/>
          <p:nvPr/>
        </p:nvSpPr>
        <p:spPr>
          <a:xfrm>
            <a:off x="1524000" y="2133600"/>
            <a:ext cx="7452378" cy="1200329"/>
          </a:xfrm>
          <a:prstGeom prst="rect">
            <a:avLst/>
          </a:prstGeom>
        </p:spPr>
        <p:txBody>
          <a:bodyPr wrap="square">
            <a:spAutoFit/>
          </a:bodyPr>
          <a:lstStyle/>
          <a:p>
            <a:pPr algn="l"/>
            <a:r>
              <a:rPr lang="en-US" sz="2400" dirty="0">
                <a:solidFill>
                  <a:schemeClr val="bg1"/>
                </a:solidFill>
                <a:latin typeface="Arial Regular" charset="0"/>
                <a:ea typeface="Arial Regular" charset="0"/>
              </a:rPr>
              <a:t>Providing all students with a set of clear course-taking patterns that promotes better enrollment decisions and prepares students for future success</a:t>
            </a:r>
          </a:p>
        </p:txBody>
      </p:sp>
      <p:sp>
        <p:nvSpPr>
          <p:cNvPr id="9" name="Rectangle 8"/>
          <p:cNvSpPr/>
          <p:nvPr/>
        </p:nvSpPr>
        <p:spPr>
          <a:xfrm>
            <a:off x="1524000" y="3810000"/>
            <a:ext cx="7441492" cy="1200329"/>
          </a:xfrm>
          <a:prstGeom prst="rect">
            <a:avLst/>
          </a:prstGeom>
        </p:spPr>
        <p:txBody>
          <a:bodyPr wrap="square">
            <a:spAutoFit/>
          </a:bodyPr>
          <a:lstStyle/>
          <a:p>
            <a:r>
              <a:rPr lang="en-US" sz="2400" dirty="0">
                <a:solidFill>
                  <a:schemeClr val="bg1"/>
                </a:solidFill>
                <a:latin typeface="Arial Regular" charset="0"/>
                <a:ea typeface="Arial Regular" charset="0"/>
              </a:rPr>
              <a:t>Integrating support services </a:t>
            </a:r>
            <a:r>
              <a:rPr lang="en-US" sz="2400" dirty="0" smtClean="0">
                <a:solidFill>
                  <a:schemeClr val="bg1"/>
                </a:solidFill>
                <a:latin typeface="Arial Regular" charset="0"/>
                <a:ea typeface="Arial Regular" charset="0"/>
              </a:rPr>
              <a:t>to make </a:t>
            </a:r>
            <a:r>
              <a:rPr lang="en-US" sz="2400" dirty="0">
                <a:solidFill>
                  <a:schemeClr val="bg1"/>
                </a:solidFill>
                <a:latin typeface="Arial Regular" charset="0"/>
                <a:ea typeface="Arial Regular" charset="0"/>
              </a:rPr>
              <a:t>it easier for students to get the help they need during every step of </a:t>
            </a:r>
            <a:r>
              <a:rPr lang="en-US" sz="2400" dirty="0" smtClean="0">
                <a:solidFill>
                  <a:schemeClr val="bg1"/>
                </a:solidFill>
                <a:latin typeface="Arial Regular" charset="0"/>
                <a:ea typeface="Arial Regular" charset="0"/>
              </a:rPr>
              <a:t>their college </a:t>
            </a:r>
            <a:r>
              <a:rPr lang="en-US" sz="2400" dirty="0">
                <a:solidFill>
                  <a:schemeClr val="bg1"/>
                </a:solidFill>
                <a:latin typeface="Arial Regular" charset="0"/>
                <a:ea typeface="Arial Regular" charset="0"/>
              </a:rPr>
              <a:t>experience</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433" t="54586" r="12868" b="-2003"/>
          <a:stretch/>
        </p:blipFill>
        <p:spPr>
          <a:xfrm>
            <a:off x="228600" y="3886200"/>
            <a:ext cx="1108091" cy="990600"/>
          </a:xfrm>
          <a:prstGeom prst="rect">
            <a:avLst/>
          </a:prstGeom>
          <a:effectLst>
            <a:glow rad="25400">
              <a:schemeClr val="bg1">
                <a:alpha val="85000"/>
              </a:schemeClr>
            </a:glow>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786" b="56369"/>
          <a:stretch/>
        </p:blipFill>
        <p:spPr>
          <a:xfrm>
            <a:off x="228600" y="2057400"/>
            <a:ext cx="1184291" cy="990600"/>
          </a:xfrm>
          <a:prstGeom prst="rect">
            <a:avLst/>
          </a:prstGeom>
          <a:effectLst>
            <a:glow rad="25400">
              <a:schemeClr val="bg1">
                <a:alpha val="85000"/>
              </a:schemeClr>
            </a:glow>
          </a:effectLst>
        </p:spPr>
      </p:pic>
      <p:sp>
        <p:nvSpPr>
          <p:cNvPr id="2" name="Title 1"/>
          <p:cNvSpPr>
            <a:spLocks noGrp="1"/>
          </p:cNvSpPr>
          <p:nvPr>
            <p:ph type="title"/>
          </p:nvPr>
        </p:nvSpPr>
        <p:spPr>
          <a:xfrm>
            <a:off x="1524000" y="250903"/>
            <a:ext cx="7620000" cy="540834"/>
          </a:xfrm>
        </p:spPr>
        <p:txBody>
          <a:bodyPr/>
          <a:lstStyle/>
          <a:p>
            <a:r>
              <a:rPr lang="en-US" dirty="0">
                <a:latin typeface="Arial Regular" charset="0"/>
                <a:ea typeface="Arial Regular" charset="0"/>
              </a:rPr>
              <a:t>Actualizing De Anza’s Mission and Vision</a:t>
            </a:r>
          </a:p>
        </p:txBody>
      </p:sp>
    </p:spTree>
    <p:extLst>
      <p:ext uri="{BB962C8B-B14F-4D97-AF65-F5344CB8AC3E}">
        <p14:creationId xmlns:p14="http://schemas.microsoft.com/office/powerpoint/2010/main" val="28702003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600200" y="304800"/>
            <a:ext cx="1363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sz="2400" b="1" dirty="0">
                <a:solidFill>
                  <a:schemeClr val="bg1"/>
                </a:solidFill>
                <a:latin typeface="Arial Regular" charset="0"/>
                <a:ea typeface="Arial Regular" charset="0"/>
                <a:cs typeface="+mj-cs"/>
              </a:rPr>
              <a:t>Four Pillars of Guided Pathways</a:t>
            </a:r>
          </a:p>
        </p:txBody>
      </p:sp>
      <p:sp>
        <p:nvSpPr>
          <p:cNvPr id="13" name="Rectangle 12"/>
          <p:cNvSpPr/>
          <p:nvPr/>
        </p:nvSpPr>
        <p:spPr>
          <a:xfrm>
            <a:off x="171459" y="2634734"/>
            <a:ext cx="1885941" cy="3416320"/>
          </a:xfrm>
          <a:prstGeom prst="rect">
            <a:avLst/>
          </a:prstGeom>
        </p:spPr>
        <p:txBody>
          <a:bodyPr wrap="square">
            <a:spAutoFit/>
          </a:bodyPr>
          <a:lstStyle/>
          <a:p>
            <a:r>
              <a:rPr lang="en-US" dirty="0">
                <a:solidFill>
                  <a:schemeClr val="bg1"/>
                </a:solidFill>
                <a:latin typeface="Arial Regular" charset="0"/>
                <a:ea typeface="Arial Regular" charset="0"/>
              </a:rPr>
              <a:t>Create clear</a:t>
            </a:r>
          </a:p>
          <a:p>
            <a:r>
              <a:rPr lang="en-US" dirty="0">
                <a:solidFill>
                  <a:schemeClr val="bg1"/>
                </a:solidFill>
                <a:latin typeface="Arial Regular" charset="0"/>
                <a:ea typeface="Arial Regular" charset="0"/>
              </a:rPr>
              <a:t>curricular</a:t>
            </a:r>
          </a:p>
          <a:p>
            <a:r>
              <a:rPr lang="en-US" dirty="0">
                <a:solidFill>
                  <a:schemeClr val="bg1"/>
                </a:solidFill>
                <a:latin typeface="Arial Regular" charset="0"/>
                <a:ea typeface="Arial Regular" charset="0"/>
              </a:rPr>
              <a:t>pathways to degrees, certificates and other goals. </a:t>
            </a:r>
          </a:p>
          <a:p>
            <a:r>
              <a:rPr lang="en-US" dirty="0">
                <a:solidFill>
                  <a:schemeClr val="bg1"/>
                </a:solidFill>
                <a:latin typeface="Arial Regular" charset="0"/>
                <a:ea typeface="Arial Regular" charset="0"/>
              </a:rPr>
              <a:t>Group related majors and programs together for easier pathway mapping.</a:t>
            </a:r>
          </a:p>
        </p:txBody>
      </p:sp>
      <p:sp>
        <p:nvSpPr>
          <p:cNvPr id="14" name="Rectangle 13"/>
          <p:cNvSpPr/>
          <p:nvPr/>
        </p:nvSpPr>
        <p:spPr>
          <a:xfrm>
            <a:off x="2362200" y="2634734"/>
            <a:ext cx="1981200" cy="3200400"/>
          </a:xfrm>
          <a:prstGeom prst="rect">
            <a:avLst/>
          </a:prstGeom>
        </p:spPr>
        <p:txBody>
          <a:bodyPr wrap="square">
            <a:spAutoFit/>
          </a:bodyPr>
          <a:lstStyle/>
          <a:p>
            <a:r>
              <a:rPr lang="en-US" dirty="0">
                <a:solidFill>
                  <a:schemeClr val="bg1"/>
                </a:solidFill>
                <a:latin typeface="Arial Regular" charset="0"/>
                <a:ea typeface="Arial Regular" charset="0"/>
              </a:rPr>
              <a:t>Help students choose and </a:t>
            </a:r>
            <a:r>
              <a:rPr lang="en-US" dirty="0" smtClean="0">
                <a:solidFill>
                  <a:schemeClr val="bg1"/>
                </a:solidFill>
                <a:latin typeface="Arial Regular" charset="0"/>
                <a:ea typeface="Arial Regular" charset="0"/>
              </a:rPr>
              <a:t/>
            </a:r>
            <a:br>
              <a:rPr lang="en-US" dirty="0" smtClean="0">
                <a:solidFill>
                  <a:schemeClr val="bg1"/>
                </a:solidFill>
                <a:latin typeface="Arial Regular" charset="0"/>
                <a:ea typeface="Arial Regular" charset="0"/>
              </a:rPr>
            </a:br>
            <a:r>
              <a:rPr lang="en-US" dirty="0" smtClean="0">
                <a:solidFill>
                  <a:schemeClr val="bg1"/>
                </a:solidFill>
                <a:latin typeface="Arial Regular" charset="0"/>
                <a:ea typeface="Arial Regular" charset="0"/>
              </a:rPr>
              <a:t>enter </a:t>
            </a:r>
            <a:r>
              <a:rPr lang="en-US" dirty="0">
                <a:solidFill>
                  <a:schemeClr val="bg1"/>
                </a:solidFill>
                <a:latin typeface="Arial Regular" charset="0"/>
                <a:ea typeface="Arial Regular" charset="0"/>
              </a:rPr>
              <a:t>the right</a:t>
            </a:r>
          </a:p>
          <a:p>
            <a:r>
              <a:rPr lang="en-US" dirty="0">
                <a:solidFill>
                  <a:schemeClr val="bg1"/>
                </a:solidFill>
                <a:latin typeface="Arial Regular" charset="0"/>
                <a:ea typeface="Arial Regular" charset="0"/>
              </a:rPr>
              <a:t>pathways, including bridges from high school to college and on-ramps to programs of study.</a:t>
            </a:r>
          </a:p>
          <a:p>
            <a:endParaRPr lang="en-US" sz="2400" dirty="0">
              <a:solidFill>
                <a:schemeClr val="bg1"/>
              </a:solidFill>
            </a:endParaRPr>
          </a:p>
        </p:txBody>
      </p:sp>
      <p:sp>
        <p:nvSpPr>
          <p:cNvPr id="15" name="Rectangle 14"/>
          <p:cNvSpPr/>
          <p:nvPr/>
        </p:nvSpPr>
        <p:spPr>
          <a:xfrm>
            <a:off x="4800600" y="2634734"/>
            <a:ext cx="2057400" cy="3616375"/>
          </a:xfrm>
          <a:prstGeom prst="rect">
            <a:avLst/>
          </a:prstGeom>
        </p:spPr>
        <p:txBody>
          <a:bodyPr wrap="square">
            <a:spAutoFit/>
          </a:bodyPr>
          <a:lstStyle/>
          <a:p>
            <a:pPr>
              <a:spcAft>
                <a:spcPts val="1000"/>
              </a:spcAft>
            </a:pPr>
            <a:r>
              <a:rPr lang="en-US" dirty="0">
                <a:solidFill>
                  <a:schemeClr val="bg1"/>
                </a:solidFill>
                <a:latin typeface="Arial Regular" charset="0"/>
                <a:ea typeface="Arial Regular" charset="0"/>
              </a:rPr>
              <a:t>Help students stay on their path, </a:t>
            </a:r>
            <a:r>
              <a:rPr lang="en-US" dirty="0" smtClean="0">
                <a:solidFill>
                  <a:schemeClr val="bg1"/>
                </a:solidFill>
                <a:latin typeface="Arial Regular" charset="0"/>
                <a:ea typeface="Arial Regular" charset="0"/>
              </a:rPr>
              <a:t>with</a:t>
            </a:r>
            <a:endParaRPr lang="en-US" dirty="0">
              <a:solidFill>
                <a:schemeClr val="bg1"/>
              </a:solidFill>
              <a:latin typeface="Arial Regular" charset="0"/>
              <a:ea typeface="Arial Regular" charset="0"/>
            </a:endParaRPr>
          </a:p>
          <a:p>
            <a:pPr marL="344488" indent="-228600">
              <a:spcAft>
                <a:spcPts val="1000"/>
              </a:spcAft>
              <a:buFont typeface="Wingdings" charset="2"/>
              <a:buChar char="§"/>
              <a:tabLst>
                <a:tab pos="338138" algn="l"/>
              </a:tabLst>
            </a:pPr>
            <a:r>
              <a:rPr lang="en-US" dirty="0">
                <a:solidFill>
                  <a:schemeClr val="bg1"/>
                </a:solidFill>
                <a:latin typeface="Arial Regular" charset="0"/>
                <a:ea typeface="Arial Regular" charset="0"/>
              </a:rPr>
              <a:t>Active, ongoing advising </a:t>
            </a:r>
          </a:p>
          <a:p>
            <a:pPr marL="344488" indent="-228600">
              <a:spcAft>
                <a:spcPts val="1000"/>
              </a:spcAft>
              <a:buFont typeface="Wingdings" charset="2"/>
              <a:buChar char="§"/>
              <a:tabLst>
                <a:tab pos="338138" algn="l"/>
              </a:tabLst>
            </a:pPr>
            <a:r>
              <a:rPr lang="en-US" dirty="0">
                <a:solidFill>
                  <a:schemeClr val="bg1"/>
                </a:solidFill>
                <a:latin typeface="Arial Regular" charset="0"/>
                <a:ea typeface="Arial Regular" charset="0"/>
              </a:rPr>
              <a:t>Integrated academic and nonacademic </a:t>
            </a:r>
            <a:r>
              <a:rPr lang="en-US" dirty="0" smtClean="0">
                <a:solidFill>
                  <a:schemeClr val="bg1"/>
                </a:solidFill>
                <a:latin typeface="Arial Regular" charset="0"/>
                <a:ea typeface="Arial Regular" charset="0"/>
              </a:rPr>
              <a:t>supports</a:t>
            </a:r>
            <a:endParaRPr lang="en-US" dirty="0">
              <a:solidFill>
                <a:schemeClr val="bg1"/>
              </a:solidFill>
              <a:latin typeface="Arial Regular" charset="0"/>
              <a:ea typeface="Arial Regular" charset="0"/>
            </a:endParaRPr>
          </a:p>
          <a:p>
            <a:endParaRPr lang="en-US" sz="2400" dirty="0">
              <a:solidFill>
                <a:schemeClr val="bg1"/>
              </a:solidFill>
            </a:endParaRPr>
          </a:p>
        </p:txBody>
      </p:sp>
      <p:sp>
        <p:nvSpPr>
          <p:cNvPr id="16" name="Rectangle 15"/>
          <p:cNvSpPr/>
          <p:nvPr/>
        </p:nvSpPr>
        <p:spPr>
          <a:xfrm>
            <a:off x="6934200" y="2634734"/>
            <a:ext cx="2209800" cy="5068054"/>
          </a:xfrm>
          <a:prstGeom prst="rect">
            <a:avLst/>
          </a:prstGeom>
        </p:spPr>
        <p:txBody>
          <a:bodyPr wrap="square">
            <a:spAutoFit/>
          </a:bodyPr>
          <a:lstStyle/>
          <a:p>
            <a:r>
              <a:rPr lang="en-US" dirty="0">
                <a:solidFill>
                  <a:schemeClr val="bg1"/>
                </a:solidFill>
                <a:latin typeface="Arial Regular" charset="0"/>
                <a:ea typeface="Arial Regular" charset="0"/>
              </a:rPr>
              <a:t>Ensure </a:t>
            </a:r>
            <a:r>
              <a:rPr lang="en-US" dirty="0" smtClean="0">
                <a:solidFill>
                  <a:schemeClr val="bg1"/>
                </a:solidFill>
                <a:latin typeface="Arial Regular" charset="0"/>
                <a:ea typeface="Arial Regular" charset="0"/>
              </a:rPr>
              <a:t>learning with</a:t>
            </a:r>
            <a:endParaRPr lang="en-US" dirty="0">
              <a:solidFill>
                <a:schemeClr val="bg1"/>
              </a:solidFill>
              <a:latin typeface="Arial Regular" charset="0"/>
              <a:ea typeface="Arial Regular" charset="0"/>
            </a:endParaRPr>
          </a:p>
          <a:p>
            <a:pPr marL="344488" indent="-228600">
              <a:spcAft>
                <a:spcPts val="1000"/>
              </a:spcAft>
              <a:buFont typeface="Wingdings" charset="2"/>
              <a:buChar char="§"/>
              <a:tabLst>
                <a:tab pos="338138" algn="l"/>
              </a:tabLst>
            </a:pPr>
            <a:r>
              <a:rPr lang="en-US" dirty="0" smtClean="0">
                <a:solidFill>
                  <a:schemeClr val="bg1"/>
                </a:solidFill>
                <a:latin typeface="Arial Regular" charset="0"/>
                <a:ea typeface="Arial Regular" charset="0"/>
              </a:rPr>
              <a:t>Effective </a:t>
            </a:r>
            <a:r>
              <a:rPr lang="en-US" dirty="0">
                <a:solidFill>
                  <a:schemeClr val="bg1"/>
                </a:solidFill>
                <a:latin typeface="Arial Regular" charset="0"/>
                <a:ea typeface="Arial Regular" charset="0"/>
              </a:rPr>
              <a:t>instructional practices</a:t>
            </a:r>
          </a:p>
          <a:p>
            <a:pPr marL="344488" indent="-228600">
              <a:spcAft>
                <a:spcPts val="1000"/>
              </a:spcAft>
              <a:buFont typeface="Wingdings" charset="2"/>
              <a:buChar char="§"/>
              <a:tabLst>
                <a:tab pos="338138" algn="l"/>
              </a:tabLst>
            </a:pPr>
            <a:r>
              <a:rPr lang="en-US" dirty="0">
                <a:solidFill>
                  <a:schemeClr val="bg1"/>
                </a:solidFill>
                <a:latin typeface="Arial Regular" charset="0"/>
                <a:ea typeface="Arial Regular" charset="0"/>
              </a:rPr>
              <a:t>Engaging, applied learning </a:t>
            </a:r>
            <a:r>
              <a:rPr lang="en-US" dirty="0" smtClean="0">
                <a:solidFill>
                  <a:schemeClr val="bg1"/>
                </a:solidFill>
                <a:latin typeface="Arial Regular" charset="0"/>
                <a:ea typeface="Arial Regular" charset="0"/>
              </a:rPr>
              <a:t>experiences</a:t>
            </a:r>
          </a:p>
          <a:p>
            <a:pPr marL="344488" indent="-228600">
              <a:spcAft>
                <a:spcPts val="1000"/>
              </a:spcAft>
              <a:buFont typeface="Wingdings" charset="2"/>
              <a:buChar char="§"/>
              <a:tabLst>
                <a:tab pos="338138" algn="l"/>
              </a:tabLst>
            </a:pPr>
            <a:r>
              <a:rPr lang="en-US" dirty="0">
                <a:solidFill>
                  <a:schemeClr val="bg1"/>
                </a:solidFill>
                <a:latin typeface="Arial Regular" charset="0"/>
                <a:ea typeface="Arial Regular" charset="0"/>
              </a:rPr>
              <a:t>Intentional outcomes aligned to employer or transfer expectations</a:t>
            </a:r>
          </a:p>
          <a:p>
            <a:pPr marL="344488" indent="-228600">
              <a:spcAft>
                <a:spcPts val="1000"/>
              </a:spcAft>
              <a:buFont typeface="Wingdings" charset="2"/>
              <a:buChar char="§"/>
              <a:tabLst>
                <a:tab pos="338138" algn="l"/>
              </a:tabLst>
            </a:pPr>
            <a:endParaRPr lang="en-US" dirty="0">
              <a:solidFill>
                <a:schemeClr val="bg1"/>
              </a:solidFill>
              <a:latin typeface="Arial Regular" charset="0"/>
              <a:ea typeface="Arial Regular" charset="0"/>
            </a:endParaRPr>
          </a:p>
          <a:p>
            <a:endParaRPr lang="en-US" sz="2000" dirty="0">
              <a:solidFill>
                <a:schemeClr val="bg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982430"/>
            <a:ext cx="8305800" cy="1303569"/>
          </a:xfrm>
          <a:prstGeom prst="rect">
            <a:avLst/>
          </a:prstGeom>
          <a:effectLst>
            <a:glow rad="127000">
              <a:schemeClr val="bg1">
                <a:alpha val="89000"/>
              </a:schemeClr>
            </a:glow>
          </a:effectLst>
        </p:spPr>
      </p:pic>
      <p:cxnSp>
        <p:nvCxnSpPr>
          <p:cNvPr id="18" name="Straight Connector 17"/>
          <p:cNvCxnSpPr/>
          <p:nvPr/>
        </p:nvCxnSpPr>
        <p:spPr bwMode="auto">
          <a:xfrm>
            <a:off x="2133600" y="2173972"/>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9" name="Straight Connector 18"/>
          <p:cNvCxnSpPr/>
          <p:nvPr/>
        </p:nvCxnSpPr>
        <p:spPr bwMode="auto">
          <a:xfrm>
            <a:off x="4572000" y="2043779"/>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20" name="Straight Connector 19"/>
          <p:cNvCxnSpPr/>
          <p:nvPr/>
        </p:nvCxnSpPr>
        <p:spPr bwMode="auto">
          <a:xfrm>
            <a:off x="6858000" y="2133600"/>
            <a:ext cx="0" cy="4431626"/>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spTree>
    <p:extLst>
      <p:ext uri="{BB962C8B-B14F-4D97-AF65-F5344CB8AC3E}">
        <p14:creationId xmlns:p14="http://schemas.microsoft.com/office/powerpoint/2010/main" val="9561596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600200" y="304800"/>
            <a:ext cx="12496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defPPr>
              <a:defRPr lang="en-US"/>
            </a:defPPr>
            <a:lvl1pPr>
              <a:defRPr sz="2400">
                <a:solidFill>
                  <a:schemeClr val="bg1"/>
                </a:solidFill>
                <a:latin typeface="Adobe Fan Heiti Std B" panose="020B0700000000000000" pitchFamily="34" charset="-128"/>
                <a:ea typeface="Adobe Fan Heiti Std B" panose="020B0700000000000000" pitchFamily="34" charset="-128"/>
                <a:cs typeface="+mj-cs"/>
              </a:defRPr>
            </a:lvl1pPr>
          </a:lstStyle>
          <a:p>
            <a:r>
              <a:rPr lang="en-US" b="1" dirty="0">
                <a:latin typeface="Arial" charset="0"/>
                <a:ea typeface="Arial" charset="0"/>
                <a:cs typeface="Arial" charset="0"/>
              </a:rPr>
              <a:t>Challenges – In the Words of Our Students</a:t>
            </a:r>
          </a:p>
          <a:p>
            <a:endParaRPr lang="en-US" dirty="0">
              <a:latin typeface="Arial Regular" charset="0"/>
              <a:ea typeface="Arial Regular" charset="0"/>
            </a:endParaRPr>
          </a:p>
        </p:txBody>
      </p:sp>
      <p:sp>
        <p:nvSpPr>
          <p:cNvPr id="6" name="TextBox 5"/>
          <p:cNvSpPr txBox="1"/>
          <p:nvPr/>
        </p:nvSpPr>
        <p:spPr>
          <a:xfrm>
            <a:off x="1524000" y="1024890"/>
            <a:ext cx="6858000" cy="3662541"/>
          </a:xfrm>
          <a:prstGeom prst="rect">
            <a:avLst/>
          </a:prstGeom>
          <a:noFill/>
        </p:spPr>
        <p:txBody>
          <a:bodyPr wrap="square" rtlCol="0">
            <a:spAutoFit/>
          </a:bodyPr>
          <a:lstStyle/>
          <a:p>
            <a:pPr lvl="0"/>
            <a:r>
              <a:rPr lang="en-US" sz="2400" dirty="0" smtClean="0">
                <a:solidFill>
                  <a:schemeClr val="bg1"/>
                </a:solidFill>
                <a:latin typeface="Arial Regular" charset="0"/>
                <a:ea typeface="Arial Regular" charset="0"/>
              </a:rPr>
              <a:t>Picking </a:t>
            </a:r>
            <a:r>
              <a:rPr lang="en-US" sz="2400" dirty="0">
                <a:solidFill>
                  <a:schemeClr val="bg1"/>
                </a:solidFill>
                <a:latin typeface="Arial Regular" charset="0"/>
                <a:ea typeface="Arial Regular" charset="0"/>
              </a:rPr>
              <a:t>a major has been </a:t>
            </a:r>
            <a:r>
              <a:rPr lang="en-US" sz="2400" b="1" dirty="0">
                <a:solidFill>
                  <a:schemeClr val="bg1"/>
                </a:solidFill>
                <a:latin typeface="Arial Regular" charset="0"/>
                <a:ea typeface="Arial Regular" charset="0"/>
              </a:rPr>
              <a:t>very tough</a:t>
            </a:r>
            <a:r>
              <a:rPr lang="en-US" sz="2400" dirty="0">
                <a:solidFill>
                  <a:schemeClr val="bg1"/>
                </a:solidFill>
                <a:latin typeface="Arial Regular" charset="0"/>
                <a:ea typeface="Arial Regular" charset="0"/>
              </a:rPr>
              <a:t> for me because I’m stuck between </a:t>
            </a:r>
            <a:r>
              <a:rPr lang="en-US" sz="2400" b="1" dirty="0">
                <a:solidFill>
                  <a:schemeClr val="bg1"/>
                </a:solidFill>
                <a:latin typeface="Arial Regular" charset="0"/>
                <a:ea typeface="Arial Regular" charset="0"/>
              </a:rPr>
              <a:t>so many options </a:t>
            </a:r>
            <a:r>
              <a:rPr lang="en-US" sz="2400" dirty="0">
                <a:solidFill>
                  <a:schemeClr val="bg1"/>
                </a:solidFill>
                <a:latin typeface="Arial Regular" charset="0"/>
                <a:ea typeface="Arial Regular" charset="0"/>
              </a:rPr>
              <a:t>...</a:t>
            </a:r>
          </a:p>
          <a:p>
            <a:pPr lvl="0"/>
            <a:endParaRPr lang="en-US" sz="1200" dirty="0"/>
          </a:p>
          <a:p>
            <a:pPr marL="285750" lvl="0" indent="-285750">
              <a:buFont typeface="Wingdings" charset="2"/>
              <a:buChar char="§"/>
            </a:pPr>
            <a:r>
              <a:rPr lang="en-US" dirty="0">
                <a:solidFill>
                  <a:schemeClr val="bg1"/>
                </a:solidFill>
                <a:latin typeface="Arial Regular" charset="0"/>
                <a:ea typeface="Arial Regular" charset="0"/>
              </a:rPr>
              <a:t>My original intentions as a kid were to ultimately be a </a:t>
            </a:r>
            <a:r>
              <a:rPr lang="en-US" b="1" dirty="0">
                <a:solidFill>
                  <a:schemeClr val="bg1"/>
                </a:solidFill>
                <a:latin typeface="Arial Regular" charset="0"/>
                <a:ea typeface="Arial Regular" charset="0"/>
              </a:rPr>
              <a:t>lawyer</a:t>
            </a:r>
            <a:r>
              <a:rPr lang="en-US" dirty="0">
                <a:solidFill>
                  <a:schemeClr val="bg1"/>
                </a:solidFill>
                <a:latin typeface="Arial Regular" charset="0"/>
                <a:ea typeface="Arial Regular" charset="0"/>
              </a:rPr>
              <a:t>. </a:t>
            </a:r>
            <a:r>
              <a:rPr lang="en-US" dirty="0" smtClean="0">
                <a:solidFill>
                  <a:schemeClr val="bg1"/>
                </a:solidFill>
                <a:latin typeface="Arial Regular" charset="0"/>
                <a:ea typeface="Arial Regular" charset="0"/>
              </a:rPr>
              <a:t>I </a:t>
            </a:r>
            <a:r>
              <a:rPr lang="en-US" dirty="0">
                <a:solidFill>
                  <a:schemeClr val="bg1"/>
                </a:solidFill>
                <a:latin typeface="Arial Regular" charset="0"/>
                <a:ea typeface="Arial Regular" charset="0"/>
              </a:rPr>
              <a:t>then grew up loving the </a:t>
            </a:r>
            <a:r>
              <a:rPr lang="en-US" b="1" dirty="0">
                <a:solidFill>
                  <a:schemeClr val="bg1"/>
                </a:solidFill>
                <a:latin typeface="Arial Regular" charset="0"/>
                <a:ea typeface="Arial Regular" charset="0"/>
              </a:rPr>
              <a:t>medical field</a:t>
            </a:r>
            <a:r>
              <a:rPr lang="en-US" dirty="0">
                <a:solidFill>
                  <a:schemeClr val="bg1"/>
                </a:solidFill>
                <a:latin typeface="Arial Regular" charset="0"/>
                <a:ea typeface="Arial Regular" charset="0"/>
              </a:rPr>
              <a:t>. As of </a:t>
            </a:r>
            <a:r>
              <a:rPr lang="en-US" dirty="0" smtClean="0">
                <a:solidFill>
                  <a:schemeClr val="bg1"/>
                </a:solidFill>
                <a:latin typeface="Arial Regular" charset="0"/>
                <a:ea typeface="Arial Regular" charset="0"/>
              </a:rPr>
              <a:t>right </a:t>
            </a:r>
            <a:r>
              <a:rPr lang="en-US" dirty="0">
                <a:solidFill>
                  <a:schemeClr val="bg1"/>
                </a:solidFill>
                <a:latin typeface="Arial Regular" charset="0"/>
                <a:ea typeface="Arial Regular" charset="0"/>
              </a:rPr>
              <a:t>now, I have switched majors from </a:t>
            </a:r>
            <a:r>
              <a:rPr lang="en-US" b="1" dirty="0">
                <a:solidFill>
                  <a:schemeClr val="bg1"/>
                </a:solidFill>
                <a:latin typeface="Arial Regular" charset="0"/>
                <a:ea typeface="Arial Regular" charset="0"/>
              </a:rPr>
              <a:t>Biological Sciences </a:t>
            </a:r>
            <a:r>
              <a:rPr lang="en-US" dirty="0">
                <a:solidFill>
                  <a:schemeClr val="bg1"/>
                </a:solidFill>
                <a:latin typeface="Arial Regular" charset="0"/>
                <a:ea typeface="Arial Regular" charset="0"/>
              </a:rPr>
              <a:t>to </a:t>
            </a:r>
            <a:r>
              <a:rPr lang="en-US" b="1" dirty="0">
                <a:solidFill>
                  <a:schemeClr val="bg1"/>
                </a:solidFill>
                <a:latin typeface="Arial Regular" charset="0"/>
                <a:ea typeface="Arial Regular" charset="0"/>
              </a:rPr>
              <a:t>Political Science</a:t>
            </a:r>
            <a:r>
              <a:rPr lang="en-US" dirty="0">
                <a:solidFill>
                  <a:schemeClr val="bg1"/>
                </a:solidFill>
                <a:latin typeface="Arial Regular" charset="0"/>
                <a:ea typeface="Arial Regular" charset="0"/>
              </a:rPr>
              <a:t> and I'm </a:t>
            </a:r>
            <a:r>
              <a:rPr lang="en-US" dirty="0" smtClean="0">
                <a:solidFill>
                  <a:schemeClr val="bg1"/>
                </a:solidFill>
                <a:latin typeface="Arial Regular" charset="0"/>
                <a:ea typeface="Arial Regular" charset="0"/>
              </a:rPr>
              <a:t>[still] not </a:t>
            </a:r>
            <a:r>
              <a:rPr lang="en-US" dirty="0">
                <a:solidFill>
                  <a:schemeClr val="bg1"/>
                </a:solidFill>
                <a:latin typeface="Arial Regular" charset="0"/>
                <a:ea typeface="Arial Regular" charset="0"/>
              </a:rPr>
              <a:t>sure if this is the right </a:t>
            </a:r>
            <a:r>
              <a:rPr lang="en-US" dirty="0" smtClean="0">
                <a:solidFill>
                  <a:schemeClr val="bg1"/>
                </a:solidFill>
                <a:latin typeface="Arial Regular" charset="0"/>
                <a:ea typeface="Arial Regular" charset="0"/>
              </a:rPr>
              <a:t>path </a:t>
            </a:r>
            <a:r>
              <a:rPr lang="en-US" dirty="0">
                <a:solidFill>
                  <a:schemeClr val="bg1"/>
                </a:solidFill>
                <a:latin typeface="Arial Regular" charset="0"/>
                <a:ea typeface="Arial Regular" charset="0"/>
              </a:rPr>
              <a:t>for me ... </a:t>
            </a:r>
          </a:p>
          <a:p>
            <a:pPr marL="285750" lvl="0" indent="-285750">
              <a:buFont typeface="Wingdings" charset="2"/>
              <a:buChar char="§"/>
            </a:pPr>
            <a:endParaRPr lang="en-US" dirty="0">
              <a:solidFill>
                <a:schemeClr val="bg1"/>
              </a:solidFill>
              <a:latin typeface="Arial Regular" charset="0"/>
              <a:ea typeface="Arial Regular" charset="0"/>
            </a:endParaRPr>
          </a:p>
          <a:p>
            <a:pPr marL="285750" indent="-285750">
              <a:buFont typeface="Wingdings" charset="2"/>
              <a:buChar char="§"/>
            </a:pPr>
            <a:r>
              <a:rPr lang="en-US" dirty="0">
                <a:solidFill>
                  <a:schemeClr val="bg1"/>
                </a:solidFill>
                <a:latin typeface="Arial Regular" charset="0"/>
                <a:ea typeface="Arial Regular" charset="0"/>
              </a:rPr>
              <a:t>I was stuck believing that I had to go to </a:t>
            </a:r>
            <a:r>
              <a:rPr lang="en-US" b="1" dirty="0">
                <a:solidFill>
                  <a:schemeClr val="bg1"/>
                </a:solidFill>
                <a:latin typeface="Arial Regular" charset="0"/>
                <a:ea typeface="Arial Regular" charset="0"/>
              </a:rPr>
              <a:t>STEM</a:t>
            </a:r>
            <a:r>
              <a:rPr lang="en-US" dirty="0">
                <a:solidFill>
                  <a:schemeClr val="bg1"/>
                </a:solidFill>
                <a:latin typeface="Arial Regular" charset="0"/>
                <a:ea typeface="Arial Regular" charset="0"/>
              </a:rPr>
              <a:t> because of societal pressures, but as the weeks go on I realized that my passion lies in </a:t>
            </a:r>
            <a:r>
              <a:rPr lang="en-US" b="1" dirty="0">
                <a:solidFill>
                  <a:schemeClr val="bg1"/>
                </a:solidFill>
                <a:latin typeface="Arial Regular" charset="0"/>
                <a:ea typeface="Arial Regular" charset="0"/>
              </a:rPr>
              <a:t>English and literature </a:t>
            </a:r>
            <a:r>
              <a:rPr lang="en-US" dirty="0" smtClean="0">
                <a:solidFill>
                  <a:schemeClr val="bg1"/>
                </a:solidFill>
                <a:latin typeface="Arial Regular" charset="0"/>
                <a:ea typeface="Arial Regular" charset="0"/>
              </a:rPr>
              <a:t>...</a:t>
            </a:r>
            <a:endParaRPr lang="en-US" sz="2400" b="1" dirty="0"/>
          </a:p>
          <a:p>
            <a:r>
              <a:rPr lang="en-US" sz="2400" b="1" dirty="0" smtClean="0"/>
              <a:t> </a:t>
            </a:r>
            <a:endParaRPr lang="en-US" sz="2400" b="1" dirty="0"/>
          </a:p>
        </p:txBody>
      </p:sp>
      <p:sp>
        <p:nvSpPr>
          <p:cNvPr id="2" name="TextBox 1"/>
          <p:cNvSpPr txBox="1"/>
          <p:nvPr/>
        </p:nvSpPr>
        <p:spPr>
          <a:xfrm>
            <a:off x="533400" y="381000"/>
            <a:ext cx="1219200" cy="2215991"/>
          </a:xfrm>
          <a:prstGeom prst="rect">
            <a:avLst/>
          </a:prstGeom>
          <a:noFill/>
        </p:spPr>
        <p:txBody>
          <a:bodyPr wrap="square" rtlCol="0">
            <a:spAutoFit/>
          </a:bodyPr>
          <a:lstStyle/>
          <a:p>
            <a:r>
              <a:rPr lang="en-US" sz="13800" dirty="0" smtClean="0">
                <a:solidFill>
                  <a:schemeClr val="bg1">
                    <a:alpha val="30000"/>
                  </a:schemeClr>
                </a:solidFill>
                <a:latin typeface="Zapf Dingbats" charset="0"/>
                <a:ea typeface="Zapf Dingbats" charset="0"/>
                <a:cs typeface="Zapf Dingbats" charset="0"/>
              </a:rPr>
              <a:t>}</a:t>
            </a:r>
            <a:endParaRPr lang="en-US" sz="13800" dirty="0">
              <a:solidFill>
                <a:schemeClr val="bg1">
                  <a:alpha val="30000"/>
                </a:schemeClr>
              </a:solidFill>
              <a:latin typeface="Zapf Dingbats" charset="0"/>
              <a:ea typeface="Zapf Dingbats" charset="0"/>
              <a:cs typeface="Zapf Dingbats" charset="0"/>
            </a:endParaRPr>
          </a:p>
        </p:txBody>
      </p:sp>
      <p:sp>
        <p:nvSpPr>
          <p:cNvPr id="8" name="TextBox 7"/>
          <p:cNvSpPr txBox="1"/>
          <p:nvPr/>
        </p:nvSpPr>
        <p:spPr>
          <a:xfrm rot="10800000">
            <a:off x="5867400" y="2819400"/>
            <a:ext cx="1219200" cy="2215991"/>
          </a:xfrm>
          <a:prstGeom prst="rect">
            <a:avLst/>
          </a:prstGeom>
          <a:noFill/>
        </p:spPr>
        <p:txBody>
          <a:bodyPr wrap="square" rtlCol="0">
            <a:spAutoFit/>
          </a:bodyPr>
          <a:lstStyle/>
          <a:p>
            <a:r>
              <a:rPr lang="en-US" sz="13800" dirty="0" smtClean="0">
                <a:solidFill>
                  <a:schemeClr val="bg1">
                    <a:alpha val="30000"/>
                  </a:schemeClr>
                </a:solidFill>
                <a:latin typeface="Zapf Dingbats" charset="0"/>
                <a:ea typeface="Zapf Dingbats" charset="0"/>
                <a:cs typeface="Zapf Dingbats" charset="0"/>
              </a:rPr>
              <a:t>}</a:t>
            </a:r>
            <a:endParaRPr lang="en-US" sz="13800" dirty="0">
              <a:solidFill>
                <a:schemeClr val="bg1">
                  <a:alpha val="30000"/>
                </a:schemeClr>
              </a:solidFill>
              <a:latin typeface="Zapf Dingbats" charset="0"/>
              <a:ea typeface="Zapf Dingbats" charset="0"/>
              <a:cs typeface="Zapf Dingbats"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800600"/>
            <a:ext cx="3335152" cy="167709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4800600"/>
            <a:ext cx="3665117" cy="1886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020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600200" y="328136"/>
            <a:ext cx="12496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sz="2400" b="1" dirty="0">
                <a:solidFill>
                  <a:schemeClr val="bg1"/>
                </a:solidFill>
              </a:rPr>
              <a:t>Challenges – In the Words of Our Students</a:t>
            </a:r>
          </a:p>
          <a:p>
            <a:endParaRPr lang="en-US" sz="2400" b="1" dirty="0">
              <a:solidFill>
                <a:schemeClr val="bg1"/>
              </a:solidFill>
              <a:latin typeface="Rockwell" charset="0"/>
              <a:ea typeface="Rockwell" charset="0"/>
              <a:cs typeface="Rockwell" charset="0"/>
            </a:endParaRPr>
          </a:p>
        </p:txBody>
      </p:sp>
      <p:sp>
        <p:nvSpPr>
          <p:cNvPr id="5" name="TextBox 4"/>
          <p:cNvSpPr txBox="1"/>
          <p:nvPr/>
        </p:nvSpPr>
        <p:spPr>
          <a:xfrm>
            <a:off x="533400" y="381000"/>
            <a:ext cx="1219200" cy="2215991"/>
          </a:xfrm>
          <a:prstGeom prst="rect">
            <a:avLst/>
          </a:prstGeom>
          <a:noFill/>
        </p:spPr>
        <p:txBody>
          <a:bodyPr wrap="square" rtlCol="0">
            <a:spAutoFit/>
          </a:bodyPr>
          <a:lstStyle/>
          <a:p>
            <a:r>
              <a:rPr lang="en-US" sz="13800" dirty="0" smtClean="0">
                <a:solidFill>
                  <a:schemeClr val="bg1">
                    <a:alpha val="30000"/>
                  </a:schemeClr>
                </a:solidFill>
                <a:latin typeface="Zapf Dingbats" charset="0"/>
                <a:ea typeface="Zapf Dingbats" charset="0"/>
                <a:cs typeface="Zapf Dingbats" charset="0"/>
              </a:rPr>
              <a:t>}</a:t>
            </a:r>
            <a:endParaRPr lang="en-US" sz="13800" dirty="0">
              <a:solidFill>
                <a:schemeClr val="bg1">
                  <a:alpha val="30000"/>
                </a:schemeClr>
              </a:solidFill>
              <a:latin typeface="Zapf Dingbats" charset="0"/>
              <a:ea typeface="Zapf Dingbats" charset="0"/>
              <a:cs typeface="Zapf Dingbats" charset="0"/>
            </a:endParaRPr>
          </a:p>
        </p:txBody>
      </p:sp>
      <p:sp>
        <p:nvSpPr>
          <p:cNvPr id="7" name="TextBox 6"/>
          <p:cNvSpPr txBox="1"/>
          <p:nvPr/>
        </p:nvSpPr>
        <p:spPr>
          <a:xfrm rot="10800000">
            <a:off x="6781800" y="2819400"/>
            <a:ext cx="1219200" cy="2215991"/>
          </a:xfrm>
          <a:prstGeom prst="rect">
            <a:avLst/>
          </a:prstGeom>
          <a:noFill/>
        </p:spPr>
        <p:txBody>
          <a:bodyPr wrap="square" rtlCol="0">
            <a:spAutoFit/>
          </a:bodyPr>
          <a:lstStyle/>
          <a:p>
            <a:r>
              <a:rPr lang="en-US" sz="13800" dirty="0" smtClean="0">
                <a:solidFill>
                  <a:schemeClr val="bg1">
                    <a:alpha val="31000"/>
                  </a:schemeClr>
                </a:solidFill>
                <a:latin typeface="Zapf Dingbats" charset="0"/>
                <a:ea typeface="Zapf Dingbats" charset="0"/>
                <a:cs typeface="Zapf Dingbats" charset="0"/>
              </a:rPr>
              <a:t>}</a:t>
            </a:r>
            <a:endParaRPr lang="en-US" sz="13800" dirty="0">
              <a:solidFill>
                <a:schemeClr val="bg1">
                  <a:alpha val="31000"/>
                </a:schemeClr>
              </a:solidFill>
              <a:latin typeface="Zapf Dingbats" charset="0"/>
              <a:ea typeface="Zapf Dingbats" charset="0"/>
              <a:cs typeface="Zapf Dingbats" charset="0"/>
            </a:endParaRPr>
          </a:p>
        </p:txBody>
      </p:sp>
      <p:sp>
        <p:nvSpPr>
          <p:cNvPr id="6" name="TextBox 5"/>
          <p:cNvSpPr txBox="1"/>
          <p:nvPr/>
        </p:nvSpPr>
        <p:spPr>
          <a:xfrm>
            <a:off x="1524000" y="990600"/>
            <a:ext cx="6629400" cy="3231654"/>
          </a:xfrm>
          <a:prstGeom prst="rect">
            <a:avLst/>
          </a:prstGeom>
          <a:noFill/>
        </p:spPr>
        <p:txBody>
          <a:bodyPr wrap="square" rtlCol="0">
            <a:spAutoFit/>
          </a:bodyPr>
          <a:lstStyle/>
          <a:p>
            <a:r>
              <a:rPr lang="en-US" sz="2400" dirty="0">
                <a:solidFill>
                  <a:schemeClr val="bg1"/>
                </a:solidFill>
              </a:rPr>
              <a:t>I would </a:t>
            </a:r>
            <a:r>
              <a:rPr lang="en-US" sz="2400" b="1" dirty="0">
                <a:solidFill>
                  <a:schemeClr val="bg1"/>
                </a:solidFill>
              </a:rPr>
              <a:t>not have known</a:t>
            </a:r>
            <a:r>
              <a:rPr lang="en-US" sz="2400" dirty="0">
                <a:solidFill>
                  <a:schemeClr val="bg1"/>
                </a:solidFill>
              </a:rPr>
              <a:t> about programs and </a:t>
            </a:r>
            <a:r>
              <a:rPr lang="en-US" sz="2400" dirty="0" smtClean="0">
                <a:solidFill>
                  <a:schemeClr val="bg1"/>
                </a:solidFill>
              </a:rPr>
              <a:t>resources</a:t>
            </a:r>
          </a:p>
          <a:p>
            <a:endParaRPr lang="en-US" sz="1200" dirty="0">
              <a:solidFill>
                <a:schemeClr val="bg1"/>
              </a:solidFill>
            </a:endParaRPr>
          </a:p>
          <a:p>
            <a:pPr marL="342900" lvl="0" indent="-342900">
              <a:buFont typeface="Wingdings" charset="2"/>
              <a:buChar char="§"/>
            </a:pPr>
            <a:r>
              <a:rPr lang="en-US" dirty="0">
                <a:solidFill>
                  <a:schemeClr val="bg1"/>
                </a:solidFill>
              </a:rPr>
              <a:t>... if it were not for my </a:t>
            </a:r>
            <a:r>
              <a:rPr lang="en-US" b="1" dirty="0">
                <a:solidFill>
                  <a:schemeClr val="bg1"/>
                </a:solidFill>
              </a:rPr>
              <a:t>sister or some friends</a:t>
            </a:r>
            <a:r>
              <a:rPr lang="en-US" dirty="0">
                <a:solidFill>
                  <a:schemeClr val="bg1"/>
                </a:solidFill>
              </a:rPr>
              <a:t>, or unless I went to the Campus Center very often and, other than coming to buy food at the cafeteria, I [don’t] exactly have much reason to do so.</a:t>
            </a:r>
          </a:p>
          <a:p>
            <a:r>
              <a:rPr lang="en-US" dirty="0">
                <a:solidFill>
                  <a:schemeClr val="bg1"/>
                </a:solidFill>
              </a:rPr>
              <a:t> </a:t>
            </a:r>
          </a:p>
          <a:p>
            <a:pPr marL="342900" lvl="0" indent="-342900">
              <a:buFont typeface="Wingdings" charset="2"/>
              <a:buChar char="§"/>
            </a:pPr>
            <a:r>
              <a:rPr lang="en-US" dirty="0">
                <a:solidFill>
                  <a:schemeClr val="bg1"/>
                </a:solidFill>
              </a:rPr>
              <a:t>I know people who have taken Counseling [5] classes and have learned about things like DASB, but those who </a:t>
            </a:r>
            <a:r>
              <a:rPr lang="en-US" b="1" dirty="0">
                <a:solidFill>
                  <a:schemeClr val="bg1"/>
                </a:solidFill>
              </a:rPr>
              <a:t>haven't taken</a:t>
            </a:r>
            <a:r>
              <a:rPr lang="en-US" dirty="0">
                <a:solidFill>
                  <a:schemeClr val="bg1"/>
                </a:solidFill>
              </a:rPr>
              <a:t> those classes – </a:t>
            </a:r>
            <a:r>
              <a:rPr lang="en-US" dirty="0" smtClean="0">
                <a:solidFill>
                  <a:schemeClr val="bg1"/>
                </a:solidFill>
              </a:rPr>
              <a:t>like </a:t>
            </a:r>
            <a:r>
              <a:rPr lang="en-US" dirty="0">
                <a:solidFill>
                  <a:schemeClr val="bg1"/>
                </a:solidFill>
              </a:rPr>
              <a:t>me – wouldn’t. </a:t>
            </a:r>
          </a:p>
        </p:txBody>
      </p:sp>
      <p:sp>
        <p:nvSpPr>
          <p:cNvPr id="2" name="Rectangle 1"/>
          <p:cNvSpPr/>
          <p:nvPr/>
        </p:nvSpPr>
        <p:spPr>
          <a:xfrm>
            <a:off x="6781800" y="4724400"/>
            <a:ext cx="2258952" cy="261610"/>
          </a:xfrm>
          <a:prstGeom prst="rect">
            <a:avLst/>
          </a:prstGeom>
        </p:spPr>
        <p:txBody>
          <a:bodyPr wrap="none">
            <a:spAutoFit/>
          </a:bodyPr>
          <a:lstStyle/>
          <a:p>
            <a:r>
              <a:rPr lang="en-US" sz="1100" i="1" dirty="0" smtClean="0">
                <a:solidFill>
                  <a:schemeClr val="bg1"/>
                </a:solidFill>
              </a:rPr>
              <a:t>Images </a:t>
            </a:r>
            <a:r>
              <a:rPr lang="en-US" sz="1100" i="1" dirty="0">
                <a:solidFill>
                  <a:schemeClr val="bg1"/>
                </a:solidFill>
              </a:rPr>
              <a:t>from </a:t>
            </a:r>
            <a:r>
              <a:rPr lang="en-US" sz="1100" i="1" dirty="0" smtClean="0">
                <a:solidFill>
                  <a:schemeClr val="bg1"/>
                </a:solidFill>
              </a:rPr>
              <a:t>Campus Video Tour</a:t>
            </a:r>
            <a:endParaRPr lang="en-US" sz="1100" i="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733" y="4994393"/>
            <a:ext cx="2980267" cy="16764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488"/>
          <a:stretch/>
        </p:blipFill>
        <p:spPr>
          <a:xfrm>
            <a:off x="1" y="4953000"/>
            <a:ext cx="2764106" cy="171779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4447" r="6844" b="4743"/>
          <a:stretch/>
        </p:blipFill>
        <p:spPr>
          <a:xfrm>
            <a:off x="2133600" y="4343400"/>
            <a:ext cx="4053840" cy="2448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94232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24991</TotalTime>
  <Words>566</Words>
  <Application>Microsoft Macintosh PowerPoint</Application>
  <PresentationFormat>On-screen Show (4:3)</PresentationFormat>
  <Paragraphs>111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1_Blank Presentation</vt:lpstr>
      <vt:lpstr>PowerPoint Presentation</vt:lpstr>
      <vt:lpstr>Mission Statement – Reaffirmed in Spring 2018</vt:lpstr>
      <vt:lpstr>PowerPoint Presentation</vt:lpstr>
      <vt:lpstr>Why Are We Doing This?</vt:lpstr>
      <vt:lpstr>PowerPoint Presentation</vt:lpstr>
      <vt:lpstr>Actualizing De Anza’s Mission and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IV – Leadership and Governance</dc:title>
  <dc:creator>Mallory Newell</dc:creator>
  <cp:lastModifiedBy>Brandon</cp:lastModifiedBy>
  <cp:revision>235</cp:revision>
  <cp:lastPrinted>2019-01-17T19:33:59Z</cp:lastPrinted>
  <dcterms:created xsi:type="dcterms:W3CDTF">2018-12-13T20:37:28Z</dcterms:created>
  <dcterms:modified xsi:type="dcterms:W3CDTF">2019-01-28T18:06:45Z</dcterms:modified>
</cp:coreProperties>
</file>